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54"/>
  </p:notesMasterIdLst>
  <p:handoutMasterIdLst>
    <p:handoutMasterId r:id="rId55"/>
  </p:handoutMasterIdLst>
  <p:sldIdLst>
    <p:sldId id="256" r:id="rId5"/>
    <p:sldId id="259" r:id="rId6"/>
    <p:sldId id="282" r:id="rId7"/>
    <p:sldId id="269" r:id="rId8"/>
    <p:sldId id="288" r:id="rId9"/>
    <p:sldId id="268" r:id="rId10"/>
    <p:sldId id="294" r:id="rId11"/>
    <p:sldId id="295" r:id="rId12"/>
    <p:sldId id="292" r:id="rId13"/>
    <p:sldId id="290" r:id="rId14"/>
    <p:sldId id="293" r:id="rId15"/>
    <p:sldId id="291" r:id="rId16"/>
    <p:sldId id="296" r:id="rId17"/>
    <p:sldId id="297" r:id="rId18"/>
    <p:sldId id="298" r:id="rId19"/>
    <p:sldId id="299" r:id="rId20"/>
    <p:sldId id="300" r:id="rId21"/>
    <p:sldId id="302" r:id="rId22"/>
    <p:sldId id="301" r:id="rId23"/>
    <p:sldId id="303" r:id="rId24"/>
    <p:sldId id="304" r:id="rId25"/>
    <p:sldId id="305" r:id="rId26"/>
    <p:sldId id="306" r:id="rId27"/>
    <p:sldId id="289" r:id="rId28"/>
    <p:sldId id="307" r:id="rId29"/>
    <p:sldId id="308" r:id="rId30"/>
    <p:sldId id="309" r:id="rId31"/>
    <p:sldId id="311" r:id="rId32"/>
    <p:sldId id="329" r:id="rId33"/>
    <p:sldId id="318" r:id="rId34"/>
    <p:sldId id="310" r:id="rId35"/>
    <p:sldId id="314" r:id="rId36"/>
    <p:sldId id="315" r:id="rId37"/>
    <p:sldId id="313" r:id="rId38"/>
    <p:sldId id="316" r:id="rId39"/>
    <p:sldId id="317" r:id="rId40"/>
    <p:sldId id="319" r:id="rId41"/>
    <p:sldId id="320" r:id="rId42"/>
    <p:sldId id="321" r:id="rId43"/>
    <p:sldId id="322" r:id="rId44"/>
    <p:sldId id="323" r:id="rId45"/>
    <p:sldId id="325" r:id="rId46"/>
    <p:sldId id="326" r:id="rId47"/>
    <p:sldId id="330" r:id="rId48"/>
    <p:sldId id="327" r:id="rId49"/>
    <p:sldId id="328" r:id="rId50"/>
    <p:sldId id="324" r:id="rId51"/>
    <p:sldId id="331" r:id="rId52"/>
    <p:sldId id="260" r:id="rId53"/>
  </p:sldIdLst>
  <p:sldSz cx="12192000" cy="6858000"/>
  <p:notesSz cx="6858000" cy="9144000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B2"/>
    <a:srgbClr val="FF9900"/>
    <a:srgbClr val="4590B8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8" autoAdjust="0"/>
    <p:restoredTop sz="87592" autoAdjust="0"/>
  </p:normalViewPr>
  <p:slideViewPr>
    <p:cSldViewPr snapToGrid="0">
      <p:cViewPr varScale="1">
        <p:scale>
          <a:sx n="110" d="100"/>
          <a:sy n="110" d="100"/>
        </p:scale>
        <p:origin x="138" y="75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3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 rtlCol="0"/>
        <a:lstStyle/>
        <a:p>
          <a:pPr rtl="0"/>
          <a:endParaRPr lang="en-US"/>
        </a:p>
      </dgm:t>
    </dgm:pt>
    <dgm:pt modelId="{6750AC01-D39D-4F3A-9DC8-2A211EE986A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Feature Extraction &amp; Tracking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720680DC-AAA4-4434-A582-60EBCC5BA355}" type="parTrans" cxnId="{0B5DAE5F-BCDC-4BF7-A6E7-CF856886A64D}">
      <dgm:prSet/>
      <dgm:spPr/>
      <dgm:t>
        <a:bodyPr rtlCol="0"/>
        <a:lstStyle/>
        <a:p>
          <a:pPr rtl="0"/>
          <a:endParaRPr lang="ko-KR" altLang="en-US" b="1" noProof="0" dirty="0"/>
        </a:p>
      </dgm:t>
    </dgm:pt>
    <dgm:pt modelId="{CA077D98-8478-47EA-B6A9-99ACE60C64D4}" type="sibTrans" cxnId="{0B5DAE5F-BCDC-4BF7-A6E7-CF856886A64D}">
      <dgm:prSet/>
      <dgm:spPr/>
      <dgm:t>
        <a:bodyPr rtlCol="0"/>
        <a:lstStyle/>
        <a:p>
          <a:pPr rtl="0"/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46682AEA-FFC6-4DF1-8C8C-377453E6F91D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Epipolar</a:t>
          </a: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Geometry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4D57214C-8EB0-4E52-B0D0-B12332997042}" type="sibTrans" cxnId="{8B6784B4-E95B-41F2-8646-17AD4C0C8B36}">
      <dgm:prSet/>
      <dgm:spPr/>
      <dgm:t>
        <a:bodyPr/>
        <a:lstStyle/>
        <a:p>
          <a:pPr latinLnBrk="1"/>
          <a:endParaRPr lang="ko-KR" altLang="en-US" b="1"/>
        </a:p>
      </dgm:t>
    </dgm:pt>
    <dgm:pt modelId="{63743406-5FBA-46B8-9370-DE8188F6C567}" type="parTrans" cxnId="{8B6784B4-E95B-41F2-8646-17AD4C0C8B36}">
      <dgm:prSet/>
      <dgm:spPr/>
      <dgm:t>
        <a:bodyPr/>
        <a:lstStyle/>
        <a:p>
          <a:pPr latinLnBrk="1"/>
          <a:endParaRPr lang="ko-KR" altLang="en-US" b="1"/>
        </a:p>
      </dgm:t>
    </dgm:pt>
    <dgm:pt modelId="{52734255-B4A4-4BEB-A315-9D60DA253957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Scale Estimation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478FE426-0FF9-4B94-ADA1-9C1A28A863BC}" type="parTrans" cxnId="{942B55FB-9846-497E-9A3B-390C5FC135A5}">
      <dgm:prSet/>
      <dgm:spPr/>
      <dgm:t>
        <a:bodyPr/>
        <a:lstStyle/>
        <a:p>
          <a:pPr latinLnBrk="1"/>
          <a:endParaRPr lang="ko-KR" altLang="en-US"/>
        </a:p>
      </dgm:t>
    </dgm:pt>
    <dgm:pt modelId="{A38D19AF-048A-4711-864F-CFDCBBB8044B}" type="sibTrans" cxnId="{942B55FB-9846-497E-9A3B-390C5FC135A5}">
      <dgm:prSet/>
      <dgm:spPr/>
      <dgm:t>
        <a:bodyPr/>
        <a:lstStyle/>
        <a:p>
          <a:pPr latinLnBrk="1"/>
          <a:endParaRPr lang="ko-KR" altLang="en-US"/>
        </a:p>
      </dgm:t>
    </dgm:pt>
    <dgm:pt modelId="{7B218BD2-8448-41C9-BFC4-8AC7228EE174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Classical Monocular Visual </a:t>
          </a:r>
          <a:r>
            <a:rPr lang="en-US" altLang="ko-KR" b="1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Odometry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DF9501B4-7FFA-4481-BD57-64E57912E031}" type="parTrans" cxnId="{26481770-0C1B-41C7-A240-35FF220D7BC8}">
      <dgm:prSet/>
      <dgm:spPr/>
      <dgm:t>
        <a:bodyPr/>
        <a:lstStyle/>
        <a:p>
          <a:pPr latinLnBrk="1"/>
          <a:endParaRPr lang="ko-KR" altLang="en-US"/>
        </a:p>
      </dgm:t>
    </dgm:pt>
    <dgm:pt modelId="{9E5907D3-E75D-4C70-A75B-F2EFCD8D6A1F}" type="sibTrans" cxnId="{26481770-0C1B-41C7-A240-35FF220D7BC8}">
      <dgm:prSet/>
      <dgm:spPr/>
      <dgm:t>
        <a:bodyPr/>
        <a:lstStyle/>
        <a:p>
          <a:pPr latinLnBrk="1"/>
          <a:endParaRPr lang="ko-KR" altLang="en-US"/>
        </a:p>
      </dgm:t>
    </dgm:pt>
    <dgm:pt modelId="{B8C3B0C1-E8E2-409A-9CD8-0437FEE4F1B2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Mathematical Expression of Image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7EB6A7E4-8621-4AC1-870B-E6AB285D7BD4}" type="parTrans" cxnId="{A8B48456-79B8-4DFE-B16B-464C35F6094F}">
      <dgm:prSet/>
      <dgm:spPr/>
      <dgm:t>
        <a:bodyPr/>
        <a:lstStyle/>
        <a:p>
          <a:pPr latinLnBrk="1"/>
          <a:endParaRPr lang="ko-KR" altLang="en-US"/>
        </a:p>
      </dgm:t>
    </dgm:pt>
    <dgm:pt modelId="{38D66286-6693-49C1-9CC1-CCDF867D05DB}" type="sibTrans" cxnId="{A8B48456-79B8-4DFE-B16B-464C35F6094F}">
      <dgm:prSet/>
      <dgm:spPr/>
      <dgm:t>
        <a:bodyPr/>
        <a:lstStyle/>
        <a:p>
          <a:pPr latinLnBrk="1"/>
          <a:endParaRPr lang="ko-KR" altLang="en-US"/>
        </a:p>
      </dgm:t>
    </dgm:pt>
    <dgm:pt modelId="{E899413D-744B-4E66-A9DD-DE09211A9C6B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en-US" altLang="ko-KR" b="1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Classical Monocular VO Pipeline</a:t>
          </a:r>
          <a:endParaRPr lang="ko-KR" altLang="en-US" b="1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gm:t>
    </dgm:pt>
    <dgm:pt modelId="{4DBE0A11-E5B0-4DD7-9A12-47F77F4639D5}" type="parTrans" cxnId="{C6B865CF-9DB7-40DC-9B08-3C0F697D8161}">
      <dgm:prSet/>
      <dgm:spPr/>
      <dgm:t>
        <a:bodyPr/>
        <a:lstStyle/>
        <a:p>
          <a:pPr latinLnBrk="1"/>
          <a:endParaRPr lang="ko-KR" altLang="en-US"/>
        </a:p>
      </dgm:t>
    </dgm:pt>
    <dgm:pt modelId="{71FF7DCA-605D-4A0B-92A1-A055B2134280}" type="sibTrans" cxnId="{C6B865CF-9DB7-40DC-9B08-3C0F697D8161}">
      <dgm:prSet/>
      <dgm:spPr/>
      <dgm:t>
        <a:bodyPr/>
        <a:lstStyle/>
        <a:p>
          <a:pPr latinLnBrk="1"/>
          <a:endParaRPr lang="ko-KR" alt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6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3CAD8DA1-8D53-445C-ACE8-D8449E4F0F55}" type="pres">
      <dgm:prSet presAssocID="{7E5AA53B-3EEE-4DE4-BB81-9044890C2946}" presName="extraNode" presStyleLbl="node1" presStyleIdx="0" presStyleCnt="6"/>
      <dgm:spPr/>
    </dgm:pt>
    <dgm:pt modelId="{429CABD1-4116-474B-81BF-735E2CA9DD00}" type="pres">
      <dgm:prSet presAssocID="{7E5AA53B-3EEE-4DE4-BB81-9044890C2946}" presName="dstNode" presStyleLbl="node1" presStyleIdx="0" presStyleCnt="6"/>
      <dgm:spPr/>
    </dgm:pt>
    <dgm:pt modelId="{DB7DC73A-E803-426B-BBD6-2C7C31746844}" type="pres">
      <dgm:prSet presAssocID="{7B218BD2-8448-41C9-BFC4-8AC7228EE174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4429C6B-0ABD-4974-9F22-4E8ADA531CD1}" type="pres">
      <dgm:prSet presAssocID="{7B218BD2-8448-41C9-BFC4-8AC7228EE174}" presName="accent_1" presStyleCnt="0"/>
      <dgm:spPr/>
    </dgm:pt>
    <dgm:pt modelId="{FBB1E550-978C-48E0-85C5-CDAB6151918B}" type="pres">
      <dgm:prSet presAssocID="{7B218BD2-8448-41C9-BFC4-8AC7228EE174}" presName="accentRepeatNode" presStyleLbl="solidFgAcc1" presStyleIdx="0" presStyleCnt="6"/>
      <dgm:spPr/>
    </dgm:pt>
    <dgm:pt modelId="{B45B1F87-815B-4833-9893-B9D4B63EFD35}" type="pres">
      <dgm:prSet presAssocID="{B8C3B0C1-E8E2-409A-9CD8-0437FEE4F1B2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DEC19C2-FFA0-436D-BAE1-BD4EB6B0E651}" type="pres">
      <dgm:prSet presAssocID="{B8C3B0C1-E8E2-409A-9CD8-0437FEE4F1B2}" presName="accent_2" presStyleCnt="0"/>
      <dgm:spPr/>
    </dgm:pt>
    <dgm:pt modelId="{E2164B63-6A5A-495F-ADB0-3E0D9B7368DA}" type="pres">
      <dgm:prSet presAssocID="{B8C3B0C1-E8E2-409A-9CD8-0437FEE4F1B2}" presName="accentRepeatNode" presStyleLbl="solidFgAcc1" presStyleIdx="1" presStyleCnt="6"/>
      <dgm:spPr/>
    </dgm:pt>
    <dgm:pt modelId="{5530E234-7F73-4C32-A0CA-BF44DFBED405}" type="pres">
      <dgm:prSet presAssocID="{6750AC01-D39D-4F3A-9DC8-2A211EE986A2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93A2F9-4050-40BB-9B0C-93C50A6508A4}" type="pres">
      <dgm:prSet presAssocID="{6750AC01-D39D-4F3A-9DC8-2A211EE986A2}" presName="accent_3" presStyleCnt="0"/>
      <dgm:spPr/>
    </dgm:pt>
    <dgm:pt modelId="{07CB3071-D555-47DA-A36A-69EB91531FD8}" type="pres">
      <dgm:prSet presAssocID="{6750AC01-D39D-4F3A-9DC8-2A211EE986A2}" presName="accentRepeatNode" presStyleLbl="solidFgAcc1" presStyleIdx="2" presStyleCnt="6"/>
      <dgm:spPr/>
    </dgm:pt>
    <dgm:pt modelId="{802111DD-3C4A-4DC8-8C53-BD4E6E7ED346}" type="pres">
      <dgm:prSet presAssocID="{46682AEA-FFC6-4DF1-8C8C-377453E6F91D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760F34-7C66-4B35-97FC-FCED8C9CB039}" type="pres">
      <dgm:prSet presAssocID="{46682AEA-FFC6-4DF1-8C8C-377453E6F91D}" presName="accent_4" presStyleCnt="0"/>
      <dgm:spPr/>
    </dgm:pt>
    <dgm:pt modelId="{4003AEC9-6D08-4606-9770-B3430C544D25}" type="pres">
      <dgm:prSet presAssocID="{46682AEA-FFC6-4DF1-8C8C-377453E6F91D}" presName="accentRepeatNode" presStyleLbl="solidFgAcc1" presStyleIdx="3" presStyleCnt="6"/>
      <dgm:spPr/>
    </dgm:pt>
    <dgm:pt modelId="{BAF29A60-C635-4B7C-819E-E66112A00203}" type="pres">
      <dgm:prSet presAssocID="{52734255-B4A4-4BEB-A315-9D60DA253957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6B325B4-F5CD-4F67-A927-D0B4C823459A}" type="pres">
      <dgm:prSet presAssocID="{52734255-B4A4-4BEB-A315-9D60DA253957}" presName="accent_5" presStyleCnt="0"/>
      <dgm:spPr/>
    </dgm:pt>
    <dgm:pt modelId="{90BA23A8-39C2-449F-9DBC-A633AEA53161}" type="pres">
      <dgm:prSet presAssocID="{52734255-B4A4-4BEB-A315-9D60DA253957}" presName="accentRepeatNode" presStyleLbl="solidFgAcc1" presStyleIdx="4" presStyleCnt="6"/>
      <dgm:spPr/>
    </dgm:pt>
    <dgm:pt modelId="{906B3B21-F755-4A4C-BF9A-8A409B0897E3}" type="pres">
      <dgm:prSet presAssocID="{E899413D-744B-4E66-A9DD-DE09211A9C6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5D49ACD-E826-41C5-88DE-CA3B4BD7B199}" type="pres">
      <dgm:prSet presAssocID="{E899413D-744B-4E66-A9DD-DE09211A9C6B}" presName="accent_6" presStyleCnt="0"/>
      <dgm:spPr/>
    </dgm:pt>
    <dgm:pt modelId="{9932B4BF-D251-4730-A604-EDB9B51CC24F}" type="pres">
      <dgm:prSet presAssocID="{E899413D-744B-4E66-A9DD-DE09211A9C6B}" presName="accentRepeatNode" presStyleLbl="solidFgAcc1" presStyleIdx="5" presStyleCnt="6"/>
      <dgm:spPr/>
    </dgm:pt>
  </dgm:ptLst>
  <dgm:cxnLst>
    <dgm:cxn modelId="{BB77F2DC-C1C0-41A1-8BCD-B72A161F6E8E}" type="presOf" srcId="{9E5907D3-E75D-4C70-A75B-F2EFCD8D6A1F}" destId="{D79B43FC-100B-4A0D-A4D5-0D2D04B99064}" srcOrd="0" destOrd="0" presId="urn:microsoft.com/office/officeart/2008/layout/VerticalCurvedList"/>
    <dgm:cxn modelId="{26481770-0C1B-41C7-A240-35FF220D7BC8}" srcId="{7E5AA53B-3EEE-4DE4-BB81-9044890C2946}" destId="{7B218BD2-8448-41C9-BFC4-8AC7228EE174}" srcOrd="0" destOrd="0" parTransId="{DF9501B4-7FFA-4481-BD57-64E57912E031}" sibTransId="{9E5907D3-E75D-4C70-A75B-F2EFCD8D6A1F}"/>
    <dgm:cxn modelId="{5CA1DFF4-8DEA-4653-BDBA-1478780F1D38}" type="presOf" srcId="{46682AEA-FFC6-4DF1-8C8C-377453E6F91D}" destId="{802111DD-3C4A-4DC8-8C53-BD4E6E7ED346}" srcOrd="0" destOrd="0" presId="urn:microsoft.com/office/officeart/2008/layout/VerticalCurvedList"/>
    <dgm:cxn modelId="{1AABDE94-7120-4B87-BDBD-3E577F5DF852}" type="presOf" srcId="{E899413D-744B-4E66-A9DD-DE09211A9C6B}" destId="{906B3B21-F755-4A4C-BF9A-8A409B0897E3}" srcOrd="0" destOrd="0" presId="urn:microsoft.com/office/officeart/2008/layout/VerticalCurvedList"/>
    <dgm:cxn modelId="{942B55FB-9846-497E-9A3B-390C5FC135A5}" srcId="{7E5AA53B-3EEE-4DE4-BB81-9044890C2946}" destId="{52734255-B4A4-4BEB-A315-9D60DA253957}" srcOrd="4" destOrd="0" parTransId="{478FE426-0FF9-4B94-ADA1-9C1A28A863BC}" sibTransId="{A38D19AF-048A-4711-864F-CFDCBBB8044B}"/>
    <dgm:cxn modelId="{A8B48456-79B8-4DFE-B16B-464C35F6094F}" srcId="{7E5AA53B-3EEE-4DE4-BB81-9044890C2946}" destId="{B8C3B0C1-E8E2-409A-9CD8-0437FEE4F1B2}" srcOrd="1" destOrd="0" parTransId="{7EB6A7E4-8621-4AC1-870B-E6AB285D7BD4}" sibTransId="{38D66286-6693-49C1-9CC1-CCDF867D05DB}"/>
    <dgm:cxn modelId="{C6B865CF-9DB7-40DC-9B08-3C0F697D8161}" srcId="{7E5AA53B-3EEE-4DE4-BB81-9044890C2946}" destId="{E899413D-744B-4E66-A9DD-DE09211A9C6B}" srcOrd="5" destOrd="0" parTransId="{4DBE0A11-E5B0-4DD7-9A12-47F77F4639D5}" sibTransId="{71FF7DCA-605D-4A0B-92A1-A055B2134280}"/>
    <dgm:cxn modelId="{6F883120-EB29-43CE-BA7F-A65FD2A3CFD8}" type="presOf" srcId="{6750AC01-D39D-4F3A-9DC8-2A211EE986A2}" destId="{5530E234-7F73-4C32-A0CA-BF44DFBED405}" srcOrd="0" destOrd="0" presId="urn:microsoft.com/office/officeart/2008/layout/VerticalCurvedList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7C325ADD-C616-4E3D-8A92-EED0272A5E2D}" type="presOf" srcId="{B8C3B0C1-E8E2-409A-9CD8-0437FEE4F1B2}" destId="{B45B1F87-815B-4833-9893-B9D4B63EFD35}" srcOrd="0" destOrd="0" presId="urn:microsoft.com/office/officeart/2008/layout/VerticalCurvedList"/>
    <dgm:cxn modelId="{9E8A4B71-666D-4CCB-91E8-950974BAA6D0}" type="presOf" srcId="{52734255-B4A4-4BEB-A315-9D60DA253957}" destId="{BAF29A60-C635-4B7C-819E-E66112A00203}" srcOrd="0" destOrd="0" presId="urn:microsoft.com/office/officeart/2008/layout/VerticalCurvedList"/>
    <dgm:cxn modelId="{0B5DAE5F-BCDC-4BF7-A6E7-CF856886A64D}" srcId="{7E5AA53B-3EEE-4DE4-BB81-9044890C2946}" destId="{6750AC01-D39D-4F3A-9DC8-2A211EE986A2}" srcOrd="2" destOrd="0" parTransId="{720680DC-AAA4-4434-A582-60EBCC5BA355}" sibTransId="{CA077D98-8478-47EA-B6A9-99ACE60C64D4}"/>
    <dgm:cxn modelId="{8B6784B4-E95B-41F2-8646-17AD4C0C8B36}" srcId="{7E5AA53B-3EEE-4DE4-BB81-9044890C2946}" destId="{46682AEA-FFC6-4DF1-8C8C-377453E6F91D}" srcOrd="3" destOrd="0" parTransId="{63743406-5FBA-46B8-9370-DE8188F6C567}" sibTransId="{4D57214C-8EB0-4E52-B0D0-B12332997042}"/>
    <dgm:cxn modelId="{EF2F8201-7395-4D97-BCC0-F9484D712478}" type="presOf" srcId="{7B218BD2-8448-41C9-BFC4-8AC7228EE174}" destId="{DB7DC73A-E803-426B-BBD6-2C7C31746844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F665D105-C0D2-40A6-A213-DC752C9352CD}" type="presParOf" srcId="{90561C55-3C6E-4D53-85E1-2C50BCDDA392}" destId="{DB7DC73A-E803-426B-BBD6-2C7C31746844}" srcOrd="1" destOrd="0" presId="urn:microsoft.com/office/officeart/2008/layout/VerticalCurvedList"/>
    <dgm:cxn modelId="{8830CD4A-7DEE-4554-8009-1FFFE6042350}" type="presParOf" srcId="{90561C55-3C6E-4D53-85E1-2C50BCDDA392}" destId="{A4429C6B-0ABD-4974-9F22-4E8ADA531CD1}" srcOrd="2" destOrd="0" presId="urn:microsoft.com/office/officeart/2008/layout/VerticalCurvedList"/>
    <dgm:cxn modelId="{A6418523-7E98-4095-A48F-16115B430E43}" type="presParOf" srcId="{A4429C6B-0ABD-4974-9F22-4E8ADA531CD1}" destId="{FBB1E550-978C-48E0-85C5-CDAB6151918B}" srcOrd="0" destOrd="0" presId="urn:microsoft.com/office/officeart/2008/layout/VerticalCurvedList"/>
    <dgm:cxn modelId="{B439D04A-2F10-472B-B131-432FB59BBDD0}" type="presParOf" srcId="{90561C55-3C6E-4D53-85E1-2C50BCDDA392}" destId="{B45B1F87-815B-4833-9893-B9D4B63EFD35}" srcOrd="3" destOrd="0" presId="urn:microsoft.com/office/officeart/2008/layout/VerticalCurvedList"/>
    <dgm:cxn modelId="{51296418-DB11-4FF4-A33E-F92110F6D385}" type="presParOf" srcId="{90561C55-3C6E-4D53-85E1-2C50BCDDA392}" destId="{5DEC19C2-FFA0-436D-BAE1-BD4EB6B0E651}" srcOrd="4" destOrd="0" presId="urn:microsoft.com/office/officeart/2008/layout/VerticalCurvedList"/>
    <dgm:cxn modelId="{2EEDF1A2-18B5-4853-A096-CF1391CE9E16}" type="presParOf" srcId="{5DEC19C2-FFA0-436D-BAE1-BD4EB6B0E651}" destId="{E2164B63-6A5A-495F-ADB0-3E0D9B7368DA}" srcOrd="0" destOrd="0" presId="urn:microsoft.com/office/officeart/2008/layout/VerticalCurvedList"/>
    <dgm:cxn modelId="{5C297D94-D100-4EC7-A176-5ECE3942B2C6}" type="presParOf" srcId="{90561C55-3C6E-4D53-85E1-2C50BCDDA392}" destId="{5530E234-7F73-4C32-A0CA-BF44DFBED405}" srcOrd="5" destOrd="0" presId="urn:microsoft.com/office/officeart/2008/layout/VerticalCurvedList"/>
    <dgm:cxn modelId="{B6CBC914-1DDD-4C2A-8A54-1E9B7410E4CE}" type="presParOf" srcId="{90561C55-3C6E-4D53-85E1-2C50BCDDA392}" destId="{E193A2F9-4050-40BB-9B0C-93C50A6508A4}" srcOrd="6" destOrd="0" presId="urn:microsoft.com/office/officeart/2008/layout/VerticalCurvedList"/>
    <dgm:cxn modelId="{F4345139-54CC-4105-9CE2-C3A9164E0428}" type="presParOf" srcId="{E193A2F9-4050-40BB-9B0C-93C50A6508A4}" destId="{07CB3071-D555-47DA-A36A-69EB91531FD8}" srcOrd="0" destOrd="0" presId="urn:microsoft.com/office/officeart/2008/layout/VerticalCurvedList"/>
    <dgm:cxn modelId="{F27B95E6-2405-4EA2-9A5A-0F76CC97C3A8}" type="presParOf" srcId="{90561C55-3C6E-4D53-85E1-2C50BCDDA392}" destId="{802111DD-3C4A-4DC8-8C53-BD4E6E7ED346}" srcOrd="7" destOrd="0" presId="urn:microsoft.com/office/officeart/2008/layout/VerticalCurvedList"/>
    <dgm:cxn modelId="{4A2C6C94-8245-47B3-A817-8F0E9EB8BCB6}" type="presParOf" srcId="{90561C55-3C6E-4D53-85E1-2C50BCDDA392}" destId="{5F760F34-7C66-4B35-97FC-FCED8C9CB039}" srcOrd="8" destOrd="0" presId="urn:microsoft.com/office/officeart/2008/layout/VerticalCurvedList"/>
    <dgm:cxn modelId="{D972E341-A463-4423-AAA5-6D81F1B9B62C}" type="presParOf" srcId="{5F760F34-7C66-4B35-97FC-FCED8C9CB039}" destId="{4003AEC9-6D08-4606-9770-B3430C544D25}" srcOrd="0" destOrd="0" presId="urn:microsoft.com/office/officeart/2008/layout/VerticalCurvedList"/>
    <dgm:cxn modelId="{B23A648F-B50A-4800-874A-D3B9E9CBFC39}" type="presParOf" srcId="{90561C55-3C6E-4D53-85E1-2C50BCDDA392}" destId="{BAF29A60-C635-4B7C-819E-E66112A00203}" srcOrd="9" destOrd="0" presId="urn:microsoft.com/office/officeart/2008/layout/VerticalCurvedList"/>
    <dgm:cxn modelId="{0ABDD120-06DA-43DF-BDF7-C24FB0E88FFE}" type="presParOf" srcId="{90561C55-3C6E-4D53-85E1-2C50BCDDA392}" destId="{76B325B4-F5CD-4F67-A927-D0B4C823459A}" srcOrd="10" destOrd="0" presId="urn:microsoft.com/office/officeart/2008/layout/VerticalCurvedList"/>
    <dgm:cxn modelId="{A222221F-91CE-4F71-97D3-CFE779245352}" type="presParOf" srcId="{76B325B4-F5CD-4F67-A927-D0B4C823459A}" destId="{90BA23A8-39C2-449F-9DBC-A633AEA53161}" srcOrd="0" destOrd="0" presId="urn:microsoft.com/office/officeart/2008/layout/VerticalCurvedList"/>
    <dgm:cxn modelId="{8148303E-EA41-40C9-8C67-3C3215B7BD7E}" type="presParOf" srcId="{90561C55-3C6E-4D53-85E1-2C50BCDDA392}" destId="{906B3B21-F755-4A4C-BF9A-8A409B0897E3}" srcOrd="11" destOrd="0" presId="urn:microsoft.com/office/officeart/2008/layout/VerticalCurvedList"/>
    <dgm:cxn modelId="{C9864C02-4F08-47EB-8E91-3092827F464D}" type="presParOf" srcId="{90561C55-3C6E-4D53-85E1-2C50BCDDA392}" destId="{B5D49ACD-E826-41C5-88DE-CA3B4BD7B199}" srcOrd="12" destOrd="0" presId="urn:microsoft.com/office/officeart/2008/layout/VerticalCurvedList"/>
    <dgm:cxn modelId="{A49D16BF-CBB0-4B83-8787-6E14F14DB2B8}" type="presParOf" srcId="{B5D49ACD-E826-41C5-88DE-CA3B4BD7B199}" destId="{9932B4BF-D251-4730-A604-EDB9B51CC24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DC73A-E803-426B-BBD6-2C7C31746844}">
      <dsp:nvSpPr>
        <dsp:cNvPr id="0" name=""/>
        <dsp:cNvSpPr/>
      </dsp:nvSpPr>
      <dsp:spPr>
        <a:xfrm>
          <a:off x="288790" y="187676"/>
          <a:ext cx="6518168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33020" rIns="33020" bIns="33020" numCol="1" spcCol="1270" rtlCol="0" anchor="ctr" anchorCtr="0">
          <a:noAutofit/>
        </a:bodyPr>
        <a:lstStyle/>
        <a:p>
          <a:pPr lvl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Classical Monocular Visual </a:t>
          </a:r>
          <a:r>
            <a:rPr lang="en-US" altLang="ko-KR" sz="1300" b="1" kern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Odometry</a:t>
          </a:r>
          <a:endParaRPr lang="ko-KR" altLang="en-US" sz="13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288790" y="187676"/>
        <a:ext cx="6518168" cy="375211"/>
      </dsp:txXfrm>
    </dsp:sp>
    <dsp:sp modelId="{FBB1E550-978C-48E0-85C5-CDAB6151918B}">
      <dsp:nvSpPr>
        <dsp:cNvPr id="0" name=""/>
        <dsp:cNvSpPr/>
      </dsp:nvSpPr>
      <dsp:spPr>
        <a:xfrm>
          <a:off x="54283" y="140775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5B1F87-815B-4833-9893-B9D4B63EFD35}">
      <dsp:nvSpPr>
        <dsp:cNvPr id="0" name=""/>
        <dsp:cNvSpPr/>
      </dsp:nvSpPr>
      <dsp:spPr>
        <a:xfrm>
          <a:off x="597427" y="750422"/>
          <a:ext cx="6209531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33020" rIns="33020" bIns="33020" numCol="1" spcCol="1270" rtlCol="0" anchor="ctr" anchorCtr="0">
          <a:noAutofit/>
        </a:bodyPr>
        <a:lstStyle/>
        <a:p>
          <a:pPr lvl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Mathematical Expression of Image</a:t>
          </a:r>
          <a:endParaRPr lang="ko-KR" altLang="en-US" sz="13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597427" y="750422"/>
        <a:ext cx="6209531" cy="375211"/>
      </dsp:txXfrm>
    </dsp:sp>
    <dsp:sp modelId="{E2164B63-6A5A-495F-ADB0-3E0D9B7368DA}">
      <dsp:nvSpPr>
        <dsp:cNvPr id="0" name=""/>
        <dsp:cNvSpPr/>
      </dsp:nvSpPr>
      <dsp:spPr>
        <a:xfrm>
          <a:off x="362920" y="703521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30E234-7F73-4C32-A0CA-BF44DFBED405}">
      <dsp:nvSpPr>
        <dsp:cNvPr id="0" name=""/>
        <dsp:cNvSpPr/>
      </dsp:nvSpPr>
      <dsp:spPr>
        <a:xfrm>
          <a:off x="738559" y="1313168"/>
          <a:ext cx="6068399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33020" rIns="33020" bIns="33020" numCol="1" spcCol="1270" rtlCol="0" anchor="ctr" anchorCtr="0">
          <a:noAutofit/>
        </a:bodyPr>
        <a:lstStyle/>
        <a:p>
          <a:pPr lvl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Feature Extraction &amp; Tracking</a:t>
          </a:r>
          <a:endParaRPr lang="ko-KR" altLang="en-US" sz="13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738559" y="1313168"/>
        <a:ext cx="6068399" cy="375211"/>
      </dsp:txXfrm>
    </dsp:sp>
    <dsp:sp modelId="{07CB3071-D555-47DA-A36A-69EB91531FD8}">
      <dsp:nvSpPr>
        <dsp:cNvPr id="0" name=""/>
        <dsp:cNvSpPr/>
      </dsp:nvSpPr>
      <dsp:spPr>
        <a:xfrm>
          <a:off x="504052" y="1266267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2111DD-3C4A-4DC8-8C53-BD4E6E7ED346}">
      <dsp:nvSpPr>
        <dsp:cNvPr id="0" name=""/>
        <dsp:cNvSpPr/>
      </dsp:nvSpPr>
      <dsp:spPr>
        <a:xfrm>
          <a:off x="738559" y="1875558"/>
          <a:ext cx="6068399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33020" rIns="33020" bIns="33020" numCol="1" spcCol="1270" rtlCol="0" anchor="ctr" anchorCtr="0">
          <a:noAutofit/>
        </a:bodyPr>
        <a:lstStyle/>
        <a:p>
          <a:pPr lvl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noProof="0" dirty="0" err="1" smtClean="0">
              <a:latin typeface="Malgun Gothic" panose="020B0503020000020004" pitchFamily="50" charset="-127"/>
              <a:ea typeface="Malgun Gothic" panose="020B0503020000020004" pitchFamily="50" charset="-127"/>
            </a:rPr>
            <a:t>Epipolar</a:t>
          </a:r>
          <a:r>
            <a:rPr lang="en-US" altLang="ko-KR" sz="1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 Geometry</a:t>
          </a:r>
          <a:endParaRPr lang="ko-KR" altLang="en-US" sz="13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738559" y="1875558"/>
        <a:ext cx="6068399" cy="375211"/>
      </dsp:txXfrm>
    </dsp:sp>
    <dsp:sp modelId="{4003AEC9-6D08-4606-9770-B3430C544D25}">
      <dsp:nvSpPr>
        <dsp:cNvPr id="0" name=""/>
        <dsp:cNvSpPr/>
      </dsp:nvSpPr>
      <dsp:spPr>
        <a:xfrm>
          <a:off x="504052" y="1828656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F29A60-C635-4B7C-819E-E66112A00203}">
      <dsp:nvSpPr>
        <dsp:cNvPr id="0" name=""/>
        <dsp:cNvSpPr/>
      </dsp:nvSpPr>
      <dsp:spPr>
        <a:xfrm>
          <a:off x="597427" y="2438303"/>
          <a:ext cx="6209531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33020" rIns="33020" bIns="33020" numCol="1" spcCol="1270" rtlCol="0" anchor="ctr" anchorCtr="0">
          <a:noAutofit/>
        </a:bodyPr>
        <a:lstStyle/>
        <a:p>
          <a:pPr lvl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Scale Estimation</a:t>
          </a:r>
          <a:endParaRPr lang="ko-KR" altLang="en-US" sz="13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597427" y="2438303"/>
        <a:ext cx="6209531" cy="375211"/>
      </dsp:txXfrm>
    </dsp:sp>
    <dsp:sp modelId="{90BA23A8-39C2-449F-9DBC-A633AEA53161}">
      <dsp:nvSpPr>
        <dsp:cNvPr id="0" name=""/>
        <dsp:cNvSpPr/>
      </dsp:nvSpPr>
      <dsp:spPr>
        <a:xfrm>
          <a:off x="362920" y="2391402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6B3B21-F755-4A4C-BF9A-8A409B0897E3}">
      <dsp:nvSpPr>
        <dsp:cNvPr id="0" name=""/>
        <dsp:cNvSpPr/>
      </dsp:nvSpPr>
      <dsp:spPr>
        <a:xfrm>
          <a:off x="288790" y="3001049"/>
          <a:ext cx="6518168" cy="37521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7824" tIns="33020" rIns="33020" bIns="33020" numCol="1" spcCol="1270" rtlCol="0" anchor="ctr" anchorCtr="0">
          <a:noAutofit/>
        </a:bodyPr>
        <a:lstStyle/>
        <a:p>
          <a:pPr lvl="0" algn="l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noProof="0" dirty="0" smtClean="0">
              <a:latin typeface="Malgun Gothic" panose="020B0503020000020004" pitchFamily="50" charset="-127"/>
              <a:ea typeface="Malgun Gothic" panose="020B0503020000020004" pitchFamily="50" charset="-127"/>
            </a:rPr>
            <a:t>Classical Monocular VO Pipeline</a:t>
          </a:r>
          <a:endParaRPr lang="ko-KR" altLang="en-US" sz="1300" b="1" kern="1200" noProof="0" dirty="0">
            <a:latin typeface="Malgun Gothic" panose="020B0503020000020004" pitchFamily="50" charset="-127"/>
            <a:ea typeface="Malgun Gothic" panose="020B0503020000020004" pitchFamily="50" charset="-127"/>
          </a:endParaRPr>
        </a:p>
      </dsp:txBody>
      <dsp:txXfrm>
        <a:off x="288790" y="3001049"/>
        <a:ext cx="6518168" cy="375211"/>
      </dsp:txXfrm>
    </dsp:sp>
    <dsp:sp modelId="{9932B4BF-D251-4730-A604-EDB9B51CC24F}">
      <dsp:nvSpPr>
        <dsp:cNvPr id="0" name=""/>
        <dsp:cNvSpPr/>
      </dsp:nvSpPr>
      <dsp:spPr>
        <a:xfrm>
          <a:off x="54283" y="2954148"/>
          <a:ext cx="469014" cy="469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D669E36E-728F-4B79-BBD6-A00C72EA8A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9115FF-53DF-4791-A127-8A6D32CD8E5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7554BE-3FCB-4F69-A327-C586C2A74082}" type="datetime1">
              <a:rPr lang="ko-KR" altLang="en-US" smtClean="0"/>
              <a:t>2021-12-23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C00E04-11B8-4819-BABD-0EB82B38F6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ADD8B12-C8C8-4ECD-AD5A-280D2282759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96A43-096E-47B8-B368-9AB51FCC2E7C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22145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6B9961-C215-41F5-A0B5-7820D242AC6A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B2D40-96F8-42D1-BD55-6FBF34373352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2983396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44242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974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10685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4475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1575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1205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45194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5109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43312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13000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75538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7653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123490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04880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0904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53707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79381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0418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27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771405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899393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29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5110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30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757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4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86617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31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8149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32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58045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33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725084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34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8501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35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845679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36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773103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37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46375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38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50845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39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5259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56307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81529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41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94115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42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2986385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43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497857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44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0106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45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17072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192225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47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359204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85871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49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6929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6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6639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7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66148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8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239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25628-3A68-42F4-BA86-981817953149}" type="slidenum">
              <a:rPr lang="en-US" altLang="ko-KR" noProof="0" smtClean="0"/>
              <a:pPr/>
              <a:t>9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95088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AB2D40-96F8-42D1-BD55-6FBF34373352}" type="slidenum">
              <a:rPr lang="en-US" altLang="ko-KR" smtClean="0">
                <a:latin typeface="+mj-lt"/>
              </a:rPr>
              <a:t>10</a:t>
            </a:fld>
            <a:endParaRPr lang="ko-KR" alt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0904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클릭하여 마스터 부제목 스타일 편집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C44543-2BFD-4AE1-AE32-3659A5F0E5D9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A00EF47-87EC-4523-B319-80FBE591EA04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FA57B83-0419-4AD5-B7E9-9BD8A99B09CE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A1194E-4288-47CB-8B4C-A21B2CB6B33B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7FF8FFD-7D68-4CDA-8308-797CB8372304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52FD10-54B3-4327-A3A7-68D22C5CF7F1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E918A7-6F27-4F25-B815-4436B3BA0638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4844B8-0E7B-4DB4-9FA1-58B91043B0AF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7" name="직사각형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51DE3E-2E2D-4228-9B94-5ADBB8A70A38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BF0545D-E114-48BE-9158-00DCA097ACF9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/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ko-KR" altLang="en-US" noProof="0"/>
              <a:t>그림을 추가하려면 아이콘을 클릭하세요</a:t>
            </a:r>
            <a:r>
              <a:rPr lang="en-US" altLang="ko-KR" noProof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DE3CF6-AD98-47B5-8C0D-CCA5CAD218C8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ko-KR" altLang="en-US" noProof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2C34546-2ADC-4A0F-87D3-01F3E1CDBD76}" type="datetime1">
              <a:rPr lang="ko-KR" altLang="en-US" noProof="0" smtClean="0"/>
              <a:t>2021-12-23</a:t>
            </a:fld>
            <a:endParaRPr lang="ko-KR" altLang="en-US" noProof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57F1E4F-1CFF-5643-939E-217C01CDF56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  <p:sp>
        <p:nvSpPr>
          <p:cNvPr id="9" name="직사각형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직사각형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직사각형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30000" indent="-306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00000" indent="-270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24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602000" indent="-2340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9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직사각형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 descr="디지털 연결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altLang="ko-KR" sz="3200" b="1" dirty="0" err="1" smtClean="0">
                <a:solidFill>
                  <a:schemeClr val="bg1"/>
                </a:solidFill>
              </a:rPr>
              <a:t>ViT</a:t>
            </a:r>
            <a:r>
              <a:rPr lang="en-US" altLang="ko-KR" sz="3200" b="1" dirty="0" smtClean="0">
                <a:solidFill>
                  <a:schemeClr val="bg1"/>
                </a:solidFill>
              </a:rPr>
              <a:t>-LSTM : Classical VO Intro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b="1" dirty="0" smtClean="0">
                <a:solidFill>
                  <a:srgbClr val="7CEBFF"/>
                </a:solidFill>
              </a:rPr>
              <a:t>최병찬 </a:t>
            </a:r>
            <a:r>
              <a:rPr lang="en-US" altLang="ko-KR" b="1" dirty="0" smtClean="0">
                <a:solidFill>
                  <a:srgbClr val="7CEBFF"/>
                </a:solidFill>
              </a:rPr>
              <a:t>(</a:t>
            </a:r>
            <a:r>
              <a:rPr lang="ko-KR" altLang="en-US" b="1" dirty="0" smtClean="0">
                <a:solidFill>
                  <a:srgbClr val="7CEBFF"/>
                </a:solidFill>
              </a:rPr>
              <a:t>석사 </a:t>
            </a:r>
            <a:r>
              <a:rPr lang="en-US" altLang="ko-KR" b="1" dirty="0">
                <a:solidFill>
                  <a:srgbClr val="7CEBFF"/>
                </a:solidFill>
              </a:rPr>
              <a:t>4</a:t>
            </a:r>
            <a:r>
              <a:rPr lang="ko-KR" altLang="en-US" b="1" dirty="0" smtClean="0">
                <a:solidFill>
                  <a:srgbClr val="7CEBFF"/>
                </a:solidFill>
              </a:rPr>
              <a:t>기 </a:t>
            </a:r>
            <a:r>
              <a:rPr lang="en-US" altLang="ko-KR" b="1" dirty="0" smtClean="0">
                <a:solidFill>
                  <a:srgbClr val="7CEBFF"/>
                </a:solidFill>
              </a:rPr>
              <a:t>/ </a:t>
            </a:r>
            <a:r>
              <a:rPr lang="ko-KR" altLang="en-US" b="1" dirty="0" smtClean="0">
                <a:solidFill>
                  <a:srgbClr val="7CEBFF"/>
                </a:solidFill>
              </a:rPr>
              <a:t>지능통신시스템 연구실</a:t>
            </a:r>
            <a:r>
              <a:rPr lang="en-US" altLang="ko-KR" b="1" dirty="0" smtClean="0">
                <a:solidFill>
                  <a:srgbClr val="7CEBFF"/>
                </a:solidFill>
              </a:rPr>
              <a:t>)</a:t>
            </a:r>
            <a:endParaRPr lang="ko-KR" altLang="en-US" b="1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b="1" dirty="0" smtClean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>
                <a:solidFill>
                  <a:schemeClr val="tx1"/>
                </a:solidFill>
              </a:rPr>
              <a:t>Feature (</a:t>
            </a:r>
            <a:r>
              <a:rPr lang="ko-KR" altLang="en-US" sz="1600" b="1" dirty="0" err="1">
                <a:solidFill>
                  <a:schemeClr val="tx1"/>
                </a:solidFill>
              </a:rPr>
              <a:t>특징점</a:t>
            </a:r>
            <a:r>
              <a:rPr lang="en-US" altLang="ko-KR" sz="1600" b="1" dirty="0">
                <a:solidFill>
                  <a:schemeClr val="tx1"/>
                </a:solidFill>
              </a:rPr>
              <a:t>)</a:t>
            </a:r>
            <a:r>
              <a:rPr lang="ko-KR" altLang="en-US" sz="1600" b="1" dirty="0">
                <a:solidFill>
                  <a:schemeClr val="tx1"/>
                </a:solidFill>
              </a:rPr>
              <a:t>이란 무엇인가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Feature =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이미지에서 공통적으로 나타나는 흥미로운 지점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이미지에서 고유하게 존재할 수 있는 요소들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Feature 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= Feature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가 존재하는 이미지상의 좌표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(x, y)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Feature Descriptor = Feature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표현하는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1 x N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구조의 벡터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대표적인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종류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: Corner, Edge,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etc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이미지에서 명암이 극적으로 변하는 부분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/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물체마다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 공통적으로 나타나지만 형태나 개수가 고유함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Textureless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/ Plain (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밋밋한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이미지에서는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를 추출하기 매우 어려움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물체의 형태를 표현하는 경계선 지점에 주로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사용될 수 있는 정보들이 많이 있음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54609"/>
          <a:stretch/>
        </p:blipFill>
        <p:spPr>
          <a:xfrm>
            <a:off x="10345170" y="2011491"/>
            <a:ext cx="1388785" cy="18090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2687" y="4543031"/>
            <a:ext cx="1551267" cy="1551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89384" y="3857738"/>
            <a:ext cx="130035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건물의 경우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주로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Corner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형성됨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276883" y="6094298"/>
            <a:ext cx="136287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경우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이목구비 중심으로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형성됨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316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Harris Corner Detector – Corner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명암 특징을 이용한 최초의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Feature Extractor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804649"/>
            <a:ext cx="4362067" cy="181819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43259" y="2804649"/>
            <a:ext cx="67170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매우 작은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 x N Window (= Kernel, Filter)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그 주변을 움직이면서 위치 이동에 따른 이전 위치의 명암과 현재 위치의 명암 사이의 변화를 기록함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ko-KR" altLang="en-US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위치 이동</a:t>
            </a:r>
            <a:r>
              <a:rPr lang="en-US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l-GR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x, </a:t>
            </a:r>
            <a:r>
              <a:rPr lang="el-GR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y)</a:t>
            </a:r>
            <a:r>
              <a:rPr lang="ko-KR" altLang="en-US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따른 명암 변화 </a:t>
            </a:r>
            <a:r>
              <a:rPr lang="en-US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l-GR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Δ</a:t>
            </a:r>
            <a:r>
              <a:rPr lang="en-US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I(x, y))</a:t>
            </a:r>
            <a:r>
              <a:rPr lang="ko-KR" altLang="en-US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는</a:t>
            </a:r>
            <a:r>
              <a:rPr lang="en-US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일종의 </a:t>
            </a:r>
            <a:r>
              <a:rPr lang="en-US" altLang="ko-KR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Gradient</a:t>
            </a:r>
            <a:r>
              <a:rPr lang="ko-KR" altLang="en-US" sz="11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표현할 수 있음</a:t>
            </a:r>
            <a:endParaRPr lang="en-US" altLang="ko-KR" sz="1400" b="1" dirty="0" smtClean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영역의 종류별로 명암 변화가 다르게 나타나는 것을 응용함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밑밑한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영역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(Flat Region)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명암 변화가 매우 적음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일직선 형태의 영역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(Edge)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특정 방향으로 명암 변화가 매우 적음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모서리 형태의 영역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(Corner)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에서는 전 방향으로 명암 변화가 발생함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위와 같은 특성을 기반으로 조건식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(Corner Response R)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세우고 조건식 결과값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특정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Threshold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이상인 위치를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후보군으로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모두 찾아냄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후보군 중 주변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 대비 제일 높은 지점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(Local Maximum)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최종 선정함 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3" y="4807239"/>
            <a:ext cx="4362066" cy="168534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591946" y="4977636"/>
            <a:ext cx="1787549" cy="31625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355771" y="3836355"/>
            <a:ext cx="5507026" cy="309383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꺾인 연결선 14"/>
          <p:cNvCxnSpPr>
            <a:stCxn id="13" idx="1"/>
            <a:endCxn id="8" idx="3"/>
          </p:cNvCxnSpPr>
          <p:nvPr/>
        </p:nvCxnSpPr>
        <p:spPr>
          <a:xfrm rot="10800000" flipV="1">
            <a:off x="4379495" y="3991046"/>
            <a:ext cx="976276" cy="1144719"/>
          </a:xfrm>
          <a:prstGeom prst="bent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132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Harris Corner Detector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한계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Scale Change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 매우 취약함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는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이미지마다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200" b="1" dirty="0" err="1" smtClean="0">
                <a:solidFill>
                  <a:schemeClr val="tx1"/>
                </a:solidFill>
              </a:rPr>
              <a:t>고유하기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 때문에 </a:t>
            </a:r>
            <a:r>
              <a:rPr lang="ko-KR" altLang="en-US" sz="1200" b="1" dirty="0">
                <a:solidFill>
                  <a:schemeClr val="tx1"/>
                </a:solidFill>
              </a:rPr>
              <a:t>이미지가 커지는 작아지든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동일 지점이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로 선정될 수 있어야함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Harris Corner Detector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와 같은 초기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Feature Extraction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알고리즘은 단순 명암 변화만을 사용하여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찾기 때문에 이미지 크기가 변하면서 이미지의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Pixel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분포가 달라지면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찾아내는 지점이 달라지는 문제점이 발생함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Robust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요구 조건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Scale Invariance 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이미지가 커지는 작아지든 동일 지점을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잡을 수 있어야함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Rotation Invariance 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이미지가 회전하더라도 동일 지점을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잡을 수 있어야함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Illumination Invariance 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전반적인 명암이 변하더라도 동일 지점을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잡을 수 있어야함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21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SIFT –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Scale / Rotation / Illumination</a:t>
            </a:r>
            <a:r>
              <a:rPr lang="ko-KR" altLang="en-US" sz="1600" b="1" spc="-40" dirty="0">
                <a:solidFill>
                  <a:schemeClr val="tx1"/>
                </a:solidFill>
              </a:rPr>
              <a:t>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Invariance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를 갖춘 최초의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Feature Extractor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이자 현대 </a:t>
            </a:r>
            <a:r>
              <a:rPr lang="en-US" altLang="ko-KR" sz="1600" b="1" spc="-40" dirty="0" smtClean="0">
                <a:solidFill>
                  <a:schemeClr val="tx1"/>
                </a:solidFill>
              </a:rPr>
              <a:t>Feature Extractor</a:t>
            </a:r>
            <a:r>
              <a:rPr lang="ko-KR" altLang="en-US" sz="1600" b="1" spc="-40" dirty="0" smtClean="0">
                <a:solidFill>
                  <a:schemeClr val="tx1"/>
                </a:solidFill>
              </a:rPr>
              <a:t>의 모태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SIFT = Scale Invariant Feature Transform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Use of 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DoG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(Difference of Gaussian) 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다양한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Scale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에서의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Corner Feature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감지함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→ Scale Invariance</a:t>
            </a: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Dominant Gradient Direction 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이미지에서 명암 변화가 제일 크게 발생하는 방향으로 모든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통일하여 표현함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630000" lvl="2" indent="0">
              <a:lnSpc>
                <a:spcPts val="1920"/>
              </a:lnSpc>
              <a:buNone/>
            </a:pPr>
            <a:r>
              <a:rPr lang="en-US" altLang="ko-KR" sz="1200" b="1" dirty="0" smtClean="0">
                <a:solidFill>
                  <a:schemeClr val="tx1"/>
                </a:solidFill>
              </a:rPr>
              <a:t>                                             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이미지가 회전하더라도 명암 변화가 제일 크게 발생하는 방향도 같이 회전함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marL="630000" lvl="2" indent="0">
              <a:lnSpc>
                <a:spcPts val="1920"/>
              </a:lnSpc>
              <a:buNone/>
            </a:pP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                                            :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회전에 맞춰서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Feature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를 동일하게 표현할 수 있음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</a:rPr>
              <a:t>→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Rotation </a:t>
            </a:r>
            <a:r>
              <a:rPr lang="en-US" altLang="ko-KR" sz="1200" b="1" dirty="0">
                <a:solidFill>
                  <a:schemeClr val="tx1"/>
                </a:solidFill>
              </a:rPr>
              <a:t>Invariance</a:t>
            </a:r>
            <a:endParaRPr lang="en-US" altLang="ko-KR" sz="1200" b="1" dirty="0" smtClean="0">
              <a:solidFill>
                <a:schemeClr val="tx1"/>
              </a:solidFill>
            </a:endParaRP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Use of Gradient : Window</a:t>
            </a:r>
            <a:r>
              <a:rPr lang="ko-KR" altLang="en-US" sz="1200" b="1" dirty="0">
                <a:solidFill>
                  <a:schemeClr val="tx1"/>
                </a:solidFill>
              </a:rPr>
              <a:t>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움직임에 따른 명암 변화를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Gradient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로 표현함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→ Illumination Invariance</a:t>
            </a: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Robustness to Noise : Local Extrema </a:t>
            </a:r>
            <a:r>
              <a:rPr lang="ko-KR" altLang="en-US" sz="1200" b="1" dirty="0" smtClean="0">
                <a:solidFill>
                  <a:schemeClr val="tx1"/>
                </a:solidFill>
              </a:rPr>
              <a:t>제거를 통한 이상치 제거</a:t>
            </a:r>
            <a:endParaRPr lang="en-US" altLang="ko-KR" sz="12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6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SIFT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알고리즘 구성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Detection</a:t>
            </a: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Gaussian Blur</a:t>
            </a: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Difference of Gaussian (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DoG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Peak Detection in Scale Space</a:t>
            </a: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Removal of Noisy Extrema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Description</a:t>
            </a: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Determination of the Orientation</a:t>
            </a:r>
          </a:p>
          <a:p>
            <a:pPr lvl="2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200" b="1" dirty="0" smtClean="0">
                <a:solidFill>
                  <a:schemeClr val="tx1"/>
                </a:solidFill>
              </a:rPr>
              <a:t>Compute the Histogram of Gradients (</a:t>
            </a:r>
            <a:r>
              <a:rPr lang="en-US" altLang="ko-KR" sz="1200" b="1" dirty="0" err="1" smtClean="0">
                <a:solidFill>
                  <a:schemeClr val="tx1"/>
                </a:solidFill>
              </a:rPr>
              <a:t>HoG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359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SIFT –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Detection : Image Pyramid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을 응용한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Scale Invariance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확보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① Gaussian Blur </a:t>
            </a:r>
            <a:r>
              <a:rPr lang="en-US" altLang="ko-KR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② Difference of Gaussian (</a:t>
            </a:r>
            <a:r>
              <a:rPr lang="en-US" altLang="ko-KR" sz="1400" b="1" dirty="0" err="1" smtClean="0">
                <a:solidFill>
                  <a:schemeClr val="tx1"/>
                </a:solidFill>
              </a:rPr>
              <a:t>DoG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) </a:t>
            </a:r>
            <a:r>
              <a:rPr lang="en-US" altLang="ko-KR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③ Peak Detection in </a:t>
            </a:r>
            <a:r>
              <a:rPr lang="en-US" altLang="ko-KR" sz="1400" b="1" dirty="0">
                <a:solidFill>
                  <a:schemeClr val="tx1"/>
                </a:solidFill>
              </a:rPr>
              <a:t>Scale Space →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④ Removal of Noisy Extrema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868" y="3050178"/>
            <a:ext cx="4757084" cy="354747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296" y="3870591"/>
            <a:ext cx="2069076" cy="21971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28271" y="3547040"/>
            <a:ext cx="3923591" cy="2826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 Image Pyramid ]</a:t>
            </a:r>
          </a:p>
          <a:p>
            <a:pPr marL="180975" indent="-1809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크기를 특정 비율 단위로 줄여가면서 동일 영상처리 알고리즘을 적용하는 방법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전통적인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영상처리 기법에서는 이미지 크기 변화에 상관없이 성능을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유지하는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Scale Invariance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확보하기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위해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Pyramid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기법을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도입함</a:t>
            </a:r>
            <a:endParaRPr lang="en-US" altLang="ko-KR" sz="1200" dirty="0" smtClean="0">
              <a:solidFill>
                <a:srgbClr val="4590B8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 indent="-180975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딥러닝에서는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깊어지면서 이미지 사이즈가 줄어들면서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Kernel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상대적인 크기 비율이 커지게 만드는 것이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Pyramid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유사한 방법임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534526" y="3355092"/>
            <a:ext cx="6217336" cy="3242558"/>
          </a:xfrm>
          <a:prstGeom prst="rect">
            <a:avLst/>
          </a:prstGeom>
          <a:noFill/>
          <a:ln>
            <a:solidFill>
              <a:srgbClr val="4590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413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SIFT –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Detection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618" y="3262281"/>
            <a:ext cx="4748502" cy="3178969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760192" y="2751621"/>
            <a:ext cx="5489354" cy="3944812"/>
            <a:chOff x="760192" y="2751621"/>
            <a:chExt cx="5489354" cy="3944812"/>
          </a:xfrm>
        </p:grpSpPr>
        <p:sp>
          <p:nvSpPr>
            <p:cNvPr id="8" name="직사각형 7"/>
            <p:cNvSpPr/>
            <p:nvPr/>
          </p:nvSpPr>
          <p:spPr>
            <a:xfrm>
              <a:off x="767067" y="2769893"/>
              <a:ext cx="2331087" cy="335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920"/>
                </a:lnSpc>
              </a:pP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 ① </a:t>
              </a: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Gaussian 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Blur ]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192" y="2751621"/>
              <a:ext cx="5489354" cy="3944812"/>
            </a:xfrm>
            <a:prstGeom prst="rect">
              <a:avLst/>
            </a:prstGeom>
            <a:noFill/>
            <a:ln>
              <a:solidFill>
                <a:srgbClr val="4590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411748" y="2751621"/>
            <a:ext cx="5489354" cy="3944812"/>
            <a:chOff x="760192" y="2751621"/>
            <a:chExt cx="5489354" cy="3944812"/>
          </a:xfrm>
        </p:grpSpPr>
        <p:sp>
          <p:nvSpPr>
            <p:cNvPr id="13" name="직사각형 12"/>
            <p:cNvSpPr/>
            <p:nvPr/>
          </p:nvSpPr>
          <p:spPr>
            <a:xfrm>
              <a:off x="767067" y="2769893"/>
              <a:ext cx="4055726" cy="335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920"/>
                </a:lnSpc>
              </a:pP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 ② </a:t>
              </a:r>
              <a:r>
                <a:rPr lang="en-US" altLang="ko-KR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DoG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(Difference of Gaussian) ]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0192" y="2751621"/>
              <a:ext cx="5489354" cy="3944812"/>
            </a:xfrm>
            <a:prstGeom prst="rect">
              <a:avLst/>
            </a:prstGeom>
            <a:noFill/>
            <a:ln>
              <a:solidFill>
                <a:srgbClr val="4590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839" y="3135281"/>
            <a:ext cx="4386464" cy="2650839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30618" y="3233703"/>
            <a:ext cx="4348162" cy="105825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8691562" y="3538769"/>
            <a:ext cx="2234741" cy="787170"/>
          </a:xfrm>
          <a:prstGeom prst="rect">
            <a:avLst/>
          </a:prstGeom>
          <a:noFill/>
          <a:ln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꺾인 연결선 18"/>
          <p:cNvCxnSpPr/>
          <p:nvPr/>
        </p:nvCxnSpPr>
        <p:spPr>
          <a:xfrm rot="16200000" flipH="1">
            <a:off x="6879253" y="-7472"/>
            <a:ext cx="825651" cy="7308000"/>
          </a:xfrm>
          <a:prstGeom prst="bentConnector4">
            <a:avLst>
              <a:gd name="adj1" fmla="val -80754"/>
              <a:gd name="adj2" fmla="val 10299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558858" y="2260286"/>
            <a:ext cx="58859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동일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Scale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Gaussian Blur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Variance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바꿔서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적용한 여러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복제본을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만듬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647011" y="5773104"/>
            <a:ext cx="5263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Scale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내에서 서로 이웃한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Gaussian Blur </a:t>
            </a:r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복제본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사이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Pixel-by-Pixel </a:t>
            </a:r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차이값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구성된 이미지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DoG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생성함</a:t>
            </a:r>
            <a:endParaRPr lang="en-US" altLang="ko-KR" sz="9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Blurring</a:t>
            </a:r>
            <a:r>
              <a:rPr lang="ko-KR" altLang="en-US" sz="9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결과물 사이의 </a:t>
            </a:r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차이값을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통해 이미지 내에서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Edge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Detail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 부분에 대한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Visibility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증가시킨 결과물을 만들어낼 수 있음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5275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SIFT –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Detection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60192" y="2751621"/>
            <a:ext cx="5489354" cy="3944812"/>
            <a:chOff x="760192" y="2751621"/>
            <a:chExt cx="5489354" cy="3944812"/>
          </a:xfrm>
        </p:grpSpPr>
        <p:sp>
          <p:nvSpPr>
            <p:cNvPr id="8" name="직사각형 7"/>
            <p:cNvSpPr/>
            <p:nvPr/>
          </p:nvSpPr>
          <p:spPr>
            <a:xfrm>
              <a:off x="767067" y="2769893"/>
              <a:ext cx="2484270" cy="335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920"/>
                </a:lnSpc>
              </a:pP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 ③ Peak Detection ]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192" y="2751621"/>
              <a:ext cx="5489354" cy="3944812"/>
            </a:xfrm>
            <a:prstGeom prst="rect">
              <a:avLst/>
            </a:prstGeom>
            <a:noFill/>
            <a:ln>
              <a:solidFill>
                <a:srgbClr val="4590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411748" y="2751621"/>
            <a:ext cx="5489354" cy="3944812"/>
            <a:chOff x="760192" y="2751621"/>
            <a:chExt cx="5489354" cy="3944812"/>
          </a:xfrm>
        </p:grpSpPr>
        <p:sp>
          <p:nvSpPr>
            <p:cNvPr id="13" name="직사각형 12"/>
            <p:cNvSpPr/>
            <p:nvPr/>
          </p:nvSpPr>
          <p:spPr>
            <a:xfrm>
              <a:off x="767067" y="2769893"/>
              <a:ext cx="3749040" cy="335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1920"/>
                </a:lnSpc>
              </a:pP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 ④ Removal of Noisy Extrema ]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760192" y="2751621"/>
              <a:ext cx="5489354" cy="3944812"/>
            </a:xfrm>
            <a:prstGeom prst="rect">
              <a:avLst/>
            </a:prstGeom>
            <a:noFill/>
            <a:ln>
              <a:solidFill>
                <a:srgbClr val="4590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27058"/>
          <a:stretch/>
        </p:blipFill>
        <p:spPr>
          <a:xfrm>
            <a:off x="868976" y="3124154"/>
            <a:ext cx="4876504" cy="213536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67067" y="5420753"/>
            <a:ext cx="5482479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현재 스케일에서 특정 위치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중심으로 이웃한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Pixel,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한층 높은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Scale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해당 위치의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Pixel,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한층 낮은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Scale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해당 위치의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9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Pixel 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중에서 최대값과 최소값에 해당되는 지점을 찾음</a:t>
            </a:r>
            <a:endParaRPr lang="en-US" altLang="ko-KR" sz="9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900" b="1" spc="-2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Scale</a:t>
            </a:r>
            <a:r>
              <a:rPr lang="ko-KR" altLang="en-US" sz="900" b="1" spc="-2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ko-KR" altLang="en-US" sz="900" b="1" spc="-2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달라지더라도 이미지에서 </a:t>
            </a:r>
            <a:r>
              <a:rPr lang="en-US" altLang="ko-KR" sz="900" b="1" spc="-2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Edge</a:t>
            </a:r>
            <a:r>
              <a:rPr lang="ko-KR" altLang="en-US" sz="900" b="1" spc="-2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나 </a:t>
            </a:r>
            <a:r>
              <a:rPr lang="en-US" altLang="ko-KR" sz="900" b="1" spc="-2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Detail</a:t>
            </a:r>
            <a:r>
              <a:rPr lang="ko-KR" altLang="en-US" sz="900" b="1" spc="-2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국소적으로 </a:t>
            </a:r>
            <a:r>
              <a:rPr lang="en-US" altLang="ko-KR" sz="900" b="1" spc="-2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(Locally) </a:t>
            </a:r>
            <a:r>
              <a:rPr lang="ko-KR" altLang="en-US" sz="900" b="1" spc="-2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뚜렷하게 나타나는 지점들을 </a:t>
            </a:r>
            <a:r>
              <a:rPr lang="ko-KR" altLang="en-US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찾아냄으로서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Scale Invariance</a:t>
            </a:r>
            <a:r>
              <a:rPr lang="ko-KR" altLang="en-US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확보할 수 있음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839" y="3185671"/>
            <a:ext cx="5179754" cy="27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1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SIFT –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Description :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이미지의 주된 빛의 방향으로 통일된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Gradient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표현을 통한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Rotation Invariance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확보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① Determine Gradient Direction </a:t>
            </a:r>
            <a:r>
              <a:rPr lang="en-US" altLang="ko-KR" sz="1400" b="1" dirty="0">
                <a:solidFill>
                  <a:schemeClr val="tx1"/>
                </a:solidFill>
              </a:rPr>
              <a:t>→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② Compute Feature Vector using Gradient Histogram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326" y="3282015"/>
            <a:ext cx="2972208" cy="297220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000" y="3282015"/>
            <a:ext cx="2085975" cy="256222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3187337" y="3413759"/>
            <a:ext cx="278674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11" idx="6"/>
            <a:endCxn id="10" idx="1"/>
          </p:cNvCxnSpPr>
          <p:nvPr/>
        </p:nvCxnSpPr>
        <p:spPr>
          <a:xfrm>
            <a:off x="3466011" y="3566159"/>
            <a:ext cx="2692989" cy="996969"/>
          </a:xfrm>
          <a:prstGeom prst="bentConnector3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93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SIFT –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Description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60192" y="2717639"/>
            <a:ext cx="10944128" cy="3978794"/>
            <a:chOff x="760192" y="2717639"/>
            <a:chExt cx="10944128" cy="3978794"/>
          </a:xfrm>
        </p:grpSpPr>
        <p:sp>
          <p:nvSpPr>
            <p:cNvPr id="8" name="직사각형 7"/>
            <p:cNvSpPr/>
            <p:nvPr/>
          </p:nvSpPr>
          <p:spPr>
            <a:xfrm>
              <a:off x="767067" y="2717639"/>
              <a:ext cx="10641759" cy="180049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 ① Determine Dominant Gradient Direction → Rotation Invariance ]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각각의 </a:t>
              </a:r>
              <a:r>
                <a:rPr lang="en-US" altLang="ko-KR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중심으로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Window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내에서 주변의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Gradient </a:t>
              </a:r>
              <a:r>
                <a:rPr lang="ko-KR" altLang="en-US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방향값을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계산함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(Gradient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구한 후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Magnitude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만큼 나눔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모든 </a:t>
              </a:r>
              <a:r>
                <a:rPr lang="en-US" altLang="ko-KR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가진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Gradient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방향에 대해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Histogram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</a:t>
              </a:r>
              <a:r>
                <a:rPr lang="ko-KR" altLang="en-US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만듬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(10</a:t>
              </a:r>
              <a:r>
                <a:rPr lang="en-US" altLang="ko-KR" sz="1400" b="1" baseline="30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단위로 각도를 나눠서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Histogram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 생성함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Gradient Direction Histogram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제일 큰 값을 가진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Gradient Direction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을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Dominant Gradient Direction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 선정함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Dominant Gradient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Direction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이미지의 주요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광원의 방향으로 이용될 수 있으며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방향은 이미지가 회전하면 같이 회전됨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192" y="2751621"/>
              <a:ext cx="10944128" cy="3944812"/>
            </a:xfrm>
            <a:prstGeom prst="rect">
              <a:avLst/>
            </a:prstGeom>
            <a:noFill/>
            <a:ln>
              <a:solidFill>
                <a:srgbClr val="4590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619" y="4499860"/>
            <a:ext cx="1951084" cy="1956036"/>
          </a:xfrm>
          <a:prstGeom prst="rect">
            <a:avLst/>
          </a:prstGeom>
        </p:spPr>
      </p:pic>
      <p:sp>
        <p:nvSpPr>
          <p:cNvPr id="18" name="타원 17"/>
          <p:cNvSpPr/>
          <p:nvPr/>
        </p:nvSpPr>
        <p:spPr>
          <a:xfrm>
            <a:off x="3574056" y="4603484"/>
            <a:ext cx="108000" cy="1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628056" y="4977657"/>
            <a:ext cx="108000" cy="1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3187161" y="5606307"/>
            <a:ext cx="108000" cy="108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322" y="4499861"/>
            <a:ext cx="425080" cy="42010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459836" y="4955611"/>
            <a:ext cx="425080" cy="420109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464808" y="6033301"/>
            <a:ext cx="425080" cy="420109"/>
          </a:xfrm>
          <a:prstGeom prst="rect">
            <a:avLst/>
          </a:prstGeom>
        </p:spPr>
      </p:pic>
      <p:cxnSp>
        <p:nvCxnSpPr>
          <p:cNvPr id="26" name="꺾인 연결선 25"/>
          <p:cNvCxnSpPr>
            <a:stCxn id="18" idx="6"/>
            <a:endCxn id="4" idx="1"/>
          </p:cNvCxnSpPr>
          <p:nvPr/>
        </p:nvCxnSpPr>
        <p:spPr>
          <a:xfrm>
            <a:off x="3682056" y="4657484"/>
            <a:ext cx="1780266" cy="52432"/>
          </a:xfrm>
          <a:prstGeom prst="bentConnector3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20" idx="6"/>
            <a:endCxn id="24" idx="2"/>
          </p:cNvCxnSpPr>
          <p:nvPr/>
        </p:nvCxnSpPr>
        <p:spPr>
          <a:xfrm>
            <a:off x="3736056" y="5031657"/>
            <a:ext cx="1726266" cy="134009"/>
          </a:xfrm>
          <a:prstGeom prst="bentConnector3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21" idx="6"/>
            <a:endCxn id="25" idx="0"/>
          </p:cNvCxnSpPr>
          <p:nvPr/>
        </p:nvCxnSpPr>
        <p:spPr>
          <a:xfrm>
            <a:off x="3295161" y="5660307"/>
            <a:ext cx="2172133" cy="583049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47983" y="5364262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en-US" altLang="ko-KR" sz="1200" dirty="0" smtClean="0"/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3512293" y="6425377"/>
            <a:ext cx="3135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Local Gradient Direction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모음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577" y="4617209"/>
            <a:ext cx="1724025" cy="1666875"/>
          </a:xfrm>
          <a:prstGeom prst="rect">
            <a:avLst/>
          </a:prstGeom>
        </p:spPr>
      </p:pic>
      <p:cxnSp>
        <p:nvCxnSpPr>
          <p:cNvPr id="37" name="꺾인 연결선 36"/>
          <p:cNvCxnSpPr>
            <a:stCxn id="4" idx="3"/>
            <a:endCxn id="36" idx="1"/>
          </p:cNvCxnSpPr>
          <p:nvPr/>
        </p:nvCxnSpPr>
        <p:spPr>
          <a:xfrm>
            <a:off x="5887402" y="4709916"/>
            <a:ext cx="1909175" cy="740731"/>
          </a:xfrm>
          <a:prstGeom prst="bentConnector3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꺾인 연결선 39"/>
          <p:cNvCxnSpPr>
            <a:stCxn id="24" idx="0"/>
            <a:endCxn id="36" idx="1"/>
          </p:cNvCxnSpPr>
          <p:nvPr/>
        </p:nvCxnSpPr>
        <p:spPr>
          <a:xfrm>
            <a:off x="5882431" y="5165666"/>
            <a:ext cx="1914146" cy="284981"/>
          </a:xfrm>
          <a:prstGeom prst="bentConnector3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꺾인 연결선 42"/>
          <p:cNvCxnSpPr>
            <a:stCxn id="25" idx="2"/>
            <a:endCxn id="36" idx="1"/>
          </p:cNvCxnSpPr>
          <p:nvPr/>
        </p:nvCxnSpPr>
        <p:spPr>
          <a:xfrm flipV="1">
            <a:off x="5887403" y="5450647"/>
            <a:ext cx="1909174" cy="792709"/>
          </a:xfrm>
          <a:prstGeom prst="bentConnector3">
            <a:avLst/>
          </a:prstGeom>
          <a:ln w="222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329540" y="6270359"/>
            <a:ext cx="265810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모든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Direction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Histogram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408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직사각형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내용 개체 틀 4" descr="디지털 숫자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ko-KR" altLang="en-US" sz="3600" b="1" dirty="0" smtClean="0"/>
              <a:t>목      차</a:t>
            </a:r>
            <a:endParaRPr lang="ko-KR" altLang="en-US" sz="3600" b="1" dirty="0"/>
          </a:p>
        </p:txBody>
      </p:sp>
      <p:graphicFrame>
        <p:nvGraphicFramePr>
          <p:cNvPr id="6" name="내용 개체 틀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170807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SIFT –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Description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60192" y="2717639"/>
            <a:ext cx="10944128" cy="3978794"/>
            <a:chOff x="760192" y="2717639"/>
            <a:chExt cx="10944128" cy="3978794"/>
          </a:xfrm>
        </p:grpSpPr>
        <p:sp>
          <p:nvSpPr>
            <p:cNvPr id="8" name="직사각형 7"/>
            <p:cNvSpPr/>
            <p:nvPr/>
          </p:nvSpPr>
          <p:spPr>
            <a:xfrm>
              <a:off x="767067" y="2717639"/>
              <a:ext cx="10645543" cy="37394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 ② Compute Feature Vector using Gradient Histogram ]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각각의 </a:t>
              </a:r>
              <a:r>
                <a:rPr lang="en-US" altLang="ko-KR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중심으로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x 4 Pixel Patch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생성함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Pixel Patch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각각의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Pixel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대해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Gradient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Direction 45</a:t>
              </a:r>
              <a:r>
                <a:rPr lang="en-US" altLang="ko-KR" sz="1400" b="1" baseline="30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단위로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Magnitude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계산하여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1x8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벡터로 생성함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en-US" altLang="ko-KR" sz="1400" b="1" baseline="300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45</a:t>
              </a:r>
              <a:r>
                <a:rPr lang="en-US" altLang="ko-KR" sz="1400" b="1" baseline="300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90</a:t>
              </a:r>
              <a:r>
                <a:rPr lang="en-US" altLang="ko-KR" sz="1400" b="1" baseline="300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135</a:t>
              </a:r>
              <a:r>
                <a:rPr lang="en-US" altLang="ko-KR" sz="1400" b="1" baseline="300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en-US" altLang="ko-KR" sz="14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180</a:t>
              </a:r>
              <a:r>
                <a:rPr lang="en-US" altLang="ko-KR" sz="1400" b="1" baseline="300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en-US" altLang="ko-KR" sz="14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225</a:t>
              </a:r>
              <a:r>
                <a:rPr lang="en-US" altLang="ko-KR" sz="1400" b="1" baseline="300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en-US" altLang="ko-KR" sz="14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270</a:t>
              </a:r>
              <a:r>
                <a:rPr lang="en-US" altLang="ko-KR" sz="1400" b="1" baseline="300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</a:t>
              </a:r>
              <a:r>
                <a:rPr lang="en-US" altLang="ko-KR" sz="14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315</a:t>
              </a:r>
              <a:r>
                <a:rPr lang="en-US" altLang="ko-KR" sz="1400" b="1" baseline="30000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en-US" altLang="ko-KR" sz="1400" b="1" dirty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총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가지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Gradient Direction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대한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Magnitude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계산할 수 있음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각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Pixel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은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</a:t>
              </a:r>
              <a:r>
                <a:rPr lang="en-US" altLang="ko-KR" sz="1400" b="1" baseline="30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기준으로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Gradient Direction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과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Magnitude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구했기 때문에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>
                <a:lnSpc>
                  <a:spcPct val="250000"/>
                </a:lnSpc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이전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단계에서 구한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Dominant Gradient Direction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0</a:t>
              </a:r>
              <a:r>
                <a:rPr lang="en-US" altLang="ko-KR" sz="1400" b="1" baseline="30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O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 맞춤</a:t>
              </a:r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(Axis Alignment) /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이에 따라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Magnitude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Index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Shift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함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lnSpc>
                  <a:spcPct val="25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Keypoint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 x 4 Pixel Patch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만들어진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1x8 Gradient Magnitude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벡터를 하나로 모아서 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1x128 Feature Vector 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생성함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192" y="2751621"/>
              <a:ext cx="10944128" cy="3944812"/>
            </a:xfrm>
            <a:prstGeom prst="rect">
              <a:avLst/>
            </a:prstGeom>
            <a:noFill/>
            <a:ln>
              <a:solidFill>
                <a:srgbClr val="4590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6662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Extraction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주요 원리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SIFT –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Description</a:t>
            </a:r>
            <a:endParaRPr lang="en-US" altLang="ko-KR" sz="1400" b="1" dirty="0" smtClean="0">
              <a:solidFill>
                <a:schemeClr val="tx1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60192" y="2717639"/>
            <a:ext cx="10944128" cy="3978794"/>
            <a:chOff x="760192" y="2717639"/>
            <a:chExt cx="10944128" cy="3978794"/>
          </a:xfrm>
        </p:grpSpPr>
        <p:sp>
          <p:nvSpPr>
            <p:cNvPr id="8" name="직사각형 7"/>
            <p:cNvSpPr/>
            <p:nvPr/>
          </p:nvSpPr>
          <p:spPr>
            <a:xfrm>
              <a:off x="767067" y="2717639"/>
              <a:ext cx="6456126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 ② Compute Feature Vector using Gradient Histogram ]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60192" y="2751621"/>
              <a:ext cx="10944128" cy="3944812"/>
            </a:xfrm>
            <a:prstGeom prst="rect">
              <a:avLst/>
            </a:prstGeom>
            <a:noFill/>
            <a:ln>
              <a:solidFill>
                <a:srgbClr val="4590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1111031" y="3789095"/>
            <a:ext cx="15424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4x4 Pixel Patch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생성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64904"/>
              </p:ext>
            </p:extLst>
          </p:nvPr>
        </p:nvGraphicFramePr>
        <p:xfrm>
          <a:off x="10610072" y="2821995"/>
          <a:ext cx="915696" cy="130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696">
                  <a:extLst>
                    <a:ext uri="{9D8B030D-6E8A-4147-A177-3AD203B41FA5}">
                      <a16:colId xmlns:a16="http://schemas.microsoft.com/office/drawing/2014/main" val="1648124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927867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(45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4049437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928115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(135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027429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(180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55414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(215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853462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(270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986902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(315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225131576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838486" y="4546688"/>
            <a:ext cx="2487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en-US" altLang="ko-KR" sz="1200" dirty="0" smtClean="0"/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ko-KR" altLang="en-US" sz="1200" dirty="0"/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ko-KR" altLang="en-US" sz="1200" dirty="0"/>
          </a:p>
        </p:txBody>
      </p:sp>
      <p:sp>
        <p:nvSpPr>
          <p:cNvPr id="31" name="TextBox 30"/>
          <p:cNvSpPr txBox="1"/>
          <p:nvPr/>
        </p:nvSpPr>
        <p:spPr>
          <a:xfrm>
            <a:off x="2930609" y="3488539"/>
            <a:ext cx="236635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Pixel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45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도 단위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방향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Image Gradient Direction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Magnitude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704348" y="6077689"/>
            <a:ext cx="19928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x (4 x 4 x 8) Feature Vector</a:t>
            </a:r>
          </a:p>
          <a:p>
            <a:pPr algn="r">
              <a:lnSpc>
                <a:spcPct val="150000"/>
              </a:lnSpc>
            </a:pP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 x 128 Feature Vector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57225"/>
              </p:ext>
            </p:extLst>
          </p:nvPr>
        </p:nvGraphicFramePr>
        <p:xfrm>
          <a:off x="10610072" y="4752271"/>
          <a:ext cx="915696" cy="1307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5696">
                  <a:extLst>
                    <a:ext uri="{9D8B030D-6E8A-4147-A177-3AD203B41FA5}">
                      <a16:colId xmlns:a16="http://schemas.microsoft.com/office/drawing/2014/main" val="16481240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(0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927867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(45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40494373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(90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9281150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(135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0274297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(180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255414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(215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1853462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(270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9869022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||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6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δ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(315</a:t>
                      </a:r>
                      <a:r>
                        <a:rPr lang="en-US" altLang="ko-KR" sz="600" b="1" baseline="30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  <a:r>
                        <a:rPr lang="en-US" altLang="ko-KR" sz="6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||</a:t>
                      </a:r>
                      <a:r>
                        <a:rPr lang="en-US" altLang="ko-KR" sz="600" b="1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600" b="1" baseline="-250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T="36000" marB="36000"/>
                </a:tc>
                <a:extLst>
                  <a:ext uri="{0D108BD9-81ED-4DB2-BD59-A6C34878D82A}">
                    <a16:rowId xmlns:a16="http://schemas.microsoft.com/office/drawing/2014/main" val="3225131576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10943527" y="4114091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en-US" altLang="ko-KR" sz="1200" dirty="0" smtClean="0"/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ko-KR" altLang="en-US" sz="1200" dirty="0"/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694" y="4064879"/>
            <a:ext cx="1951084" cy="1956036"/>
          </a:xfrm>
          <a:prstGeom prst="rect">
            <a:avLst/>
          </a:prstGeom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709484"/>
              </p:ext>
            </p:extLst>
          </p:nvPr>
        </p:nvGraphicFramePr>
        <p:xfrm>
          <a:off x="1661317" y="4543760"/>
          <a:ext cx="9766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4158">
                  <a:extLst>
                    <a:ext uri="{9D8B030D-6E8A-4147-A177-3AD203B41FA5}">
                      <a16:colId xmlns:a16="http://schemas.microsoft.com/office/drawing/2014/main" val="4180549758"/>
                    </a:ext>
                  </a:extLst>
                </a:gridCol>
                <a:gridCol w="244158">
                  <a:extLst>
                    <a:ext uri="{9D8B030D-6E8A-4147-A177-3AD203B41FA5}">
                      <a16:colId xmlns:a16="http://schemas.microsoft.com/office/drawing/2014/main" val="2080229313"/>
                    </a:ext>
                  </a:extLst>
                </a:gridCol>
                <a:gridCol w="244158">
                  <a:extLst>
                    <a:ext uri="{9D8B030D-6E8A-4147-A177-3AD203B41FA5}">
                      <a16:colId xmlns:a16="http://schemas.microsoft.com/office/drawing/2014/main" val="1949036273"/>
                    </a:ext>
                  </a:extLst>
                </a:gridCol>
                <a:gridCol w="244158">
                  <a:extLst>
                    <a:ext uri="{9D8B030D-6E8A-4147-A177-3AD203B41FA5}">
                      <a16:colId xmlns:a16="http://schemas.microsoft.com/office/drawing/2014/main" val="481733755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9994331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59952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58657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ln>
                          <a:solidFill>
                            <a:srgbClr val="00B050"/>
                          </a:solidFill>
                        </a:ln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2227199"/>
                  </a:ext>
                </a:extLst>
              </a:tr>
            </a:tbl>
          </a:graphicData>
        </a:graphic>
      </p:graphicFrame>
      <p:sp>
        <p:nvSpPr>
          <p:cNvPr id="28" name="타원 27"/>
          <p:cNvSpPr/>
          <p:nvPr/>
        </p:nvSpPr>
        <p:spPr>
          <a:xfrm>
            <a:off x="2059633" y="4824600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023" y="4072636"/>
            <a:ext cx="1892990" cy="1963756"/>
          </a:xfrm>
          <a:prstGeom prst="rect">
            <a:avLst/>
          </a:prstGeom>
        </p:spPr>
      </p:pic>
      <p:cxnSp>
        <p:nvCxnSpPr>
          <p:cNvPr id="13" name="꺾인 연결선 12"/>
          <p:cNvCxnSpPr/>
          <p:nvPr/>
        </p:nvCxnSpPr>
        <p:spPr>
          <a:xfrm rot="5400000" flipH="1" flipV="1">
            <a:off x="2417035" y="3720871"/>
            <a:ext cx="139703" cy="1440000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/>
          <p:nvPr/>
        </p:nvCxnSpPr>
        <p:spPr>
          <a:xfrm rot="16200000" flipH="1">
            <a:off x="2298375" y="4786283"/>
            <a:ext cx="424446" cy="1440000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그림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0718" y="4086051"/>
            <a:ext cx="1724025" cy="166687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5300822" y="3488539"/>
            <a:ext cx="261802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Histogram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생성하여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Gradient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중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제일 많이 발생하는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Dominant Gradient Direction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구함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082" y="2984980"/>
            <a:ext cx="1483585" cy="1388900"/>
          </a:xfrm>
          <a:prstGeom prst="rect">
            <a:avLst/>
          </a:prstGeom>
        </p:spPr>
      </p:pic>
      <p:sp>
        <p:nvSpPr>
          <p:cNvPr id="60" name="타원 59"/>
          <p:cNvSpPr/>
          <p:nvPr/>
        </p:nvSpPr>
        <p:spPr>
          <a:xfrm>
            <a:off x="9119765" y="3524426"/>
            <a:ext cx="136870" cy="1278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 rot="2455874">
            <a:off x="8972887" y="3385255"/>
            <a:ext cx="430627" cy="408994"/>
            <a:chOff x="6232256" y="3969263"/>
            <a:chExt cx="566324" cy="576000"/>
          </a:xfrm>
        </p:grpSpPr>
        <p:sp>
          <p:nvSpPr>
            <p:cNvPr id="20" name="직사각형 19"/>
            <p:cNvSpPr/>
            <p:nvPr/>
          </p:nvSpPr>
          <p:spPr>
            <a:xfrm>
              <a:off x="6232256" y="3969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6371418" y="3969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6515418" y="3969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6654580" y="3969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6232256" y="4113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6371418" y="4113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6515418" y="4113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6654580" y="4113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6232256" y="4257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6371418" y="4257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6515418" y="4257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6654580" y="4257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232256" y="4401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371418" y="4401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6515418" y="4401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654580" y="4401263"/>
              <a:ext cx="144000" cy="144000"/>
            </a:xfrm>
            <a:prstGeom prst="rect">
              <a:avLst/>
            </a:prstGeom>
            <a:noFill/>
            <a:ln w="158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rcRect t="2999"/>
          <a:stretch/>
        </p:blipFill>
        <p:spPr>
          <a:xfrm rot="5400000">
            <a:off x="8252226" y="4623512"/>
            <a:ext cx="1428313" cy="1437275"/>
          </a:xfrm>
          <a:prstGeom prst="rect">
            <a:avLst/>
          </a:prstGeom>
        </p:spPr>
      </p:pic>
      <p:cxnSp>
        <p:nvCxnSpPr>
          <p:cNvPr id="24" name="꺾인 연결선 23"/>
          <p:cNvCxnSpPr/>
          <p:nvPr/>
        </p:nvCxnSpPr>
        <p:spPr>
          <a:xfrm>
            <a:off x="7213668" y="4914600"/>
            <a:ext cx="1024552" cy="427550"/>
          </a:xfrm>
          <a:prstGeom prst="bentConnector3">
            <a:avLst>
              <a:gd name="adj1" fmla="val 7261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37" idx="2"/>
            <a:endCxn id="61" idx="3"/>
          </p:cNvCxnSpPr>
          <p:nvPr/>
        </p:nvCxnSpPr>
        <p:spPr>
          <a:xfrm rot="16200000" flipH="1">
            <a:off x="6528493" y="3618417"/>
            <a:ext cx="19914" cy="4855864"/>
          </a:xfrm>
          <a:prstGeom prst="bentConnector3">
            <a:avLst>
              <a:gd name="adj1" fmla="val 1270438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꺾인 연결선 66"/>
          <p:cNvCxnSpPr/>
          <p:nvPr/>
        </p:nvCxnSpPr>
        <p:spPr>
          <a:xfrm flipV="1">
            <a:off x="7327123" y="3671810"/>
            <a:ext cx="908339" cy="1240059"/>
          </a:xfrm>
          <a:prstGeom prst="bentConnector3">
            <a:avLst>
              <a:gd name="adj1" fmla="val 6963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5009387" y="5004600"/>
            <a:ext cx="720000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그룹 79"/>
          <p:cNvGrpSpPr/>
          <p:nvPr/>
        </p:nvGrpSpPr>
        <p:grpSpPr>
          <a:xfrm>
            <a:off x="9048864" y="3397000"/>
            <a:ext cx="540000" cy="540000"/>
            <a:chOff x="6255172" y="4686215"/>
            <a:chExt cx="540000" cy="540000"/>
          </a:xfrm>
        </p:grpSpPr>
        <p:sp>
          <p:nvSpPr>
            <p:cNvPr id="78" name="막힌 원호 77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이등변 삼각형 78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7" name="그룹 86"/>
          <p:cNvGrpSpPr/>
          <p:nvPr/>
        </p:nvGrpSpPr>
        <p:grpSpPr>
          <a:xfrm>
            <a:off x="6283092" y="4667619"/>
            <a:ext cx="540000" cy="540000"/>
            <a:chOff x="6255172" y="4686215"/>
            <a:chExt cx="540000" cy="540000"/>
          </a:xfrm>
        </p:grpSpPr>
        <p:sp>
          <p:nvSpPr>
            <p:cNvPr id="88" name="막힌 원호 87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이등변 삼각형 88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8100967" y="4649488"/>
            <a:ext cx="540000" cy="540000"/>
            <a:chOff x="6255172" y="4686215"/>
            <a:chExt cx="540000" cy="540000"/>
          </a:xfrm>
        </p:grpSpPr>
        <p:sp>
          <p:nvSpPr>
            <p:cNvPr id="95" name="막힌 원호 94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이등변 삼각형 95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>
            <a:off x="8434422" y="4640053"/>
            <a:ext cx="540000" cy="540000"/>
            <a:chOff x="6255172" y="4686215"/>
            <a:chExt cx="540000" cy="540000"/>
          </a:xfrm>
        </p:grpSpPr>
        <p:sp>
          <p:nvSpPr>
            <p:cNvPr id="98" name="막힌 원호 97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9" name="이등변 삼각형 98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0" name="그룹 99"/>
          <p:cNvGrpSpPr/>
          <p:nvPr/>
        </p:nvGrpSpPr>
        <p:grpSpPr>
          <a:xfrm>
            <a:off x="8757520" y="4649488"/>
            <a:ext cx="540000" cy="540000"/>
            <a:chOff x="6255172" y="4686215"/>
            <a:chExt cx="540000" cy="540000"/>
          </a:xfrm>
        </p:grpSpPr>
        <p:sp>
          <p:nvSpPr>
            <p:cNvPr id="101" name="막힌 원호 100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2" name="이등변 삼각형 101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9106822" y="4648944"/>
            <a:ext cx="540000" cy="540000"/>
            <a:chOff x="6255172" y="4686215"/>
            <a:chExt cx="540000" cy="540000"/>
          </a:xfrm>
        </p:grpSpPr>
        <p:sp>
          <p:nvSpPr>
            <p:cNvPr id="105" name="막힌 원호 104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6" name="이등변 삼각형 105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8106348" y="4978917"/>
            <a:ext cx="540000" cy="540000"/>
            <a:chOff x="6255172" y="4686215"/>
            <a:chExt cx="540000" cy="540000"/>
          </a:xfrm>
        </p:grpSpPr>
        <p:sp>
          <p:nvSpPr>
            <p:cNvPr id="108" name="막힌 원호 107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이등변 삼각형 108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8439803" y="4969482"/>
            <a:ext cx="540000" cy="540000"/>
            <a:chOff x="6255172" y="4686215"/>
            <a:chExt cx="540000" cy="540000"/>
          </a:xfrm>
        </p:grpSpPr>
        <p:sp>
          <p:nvSpPr>
            <p:cNvPr id="111" name="막힌 원호 110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이등변 삼각형 111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8762901" y="4978917"/>
            <a:ext cx="540000" cy="540000"/>
            <a:chOff x="6255172" y="4686215"/>
            <a:chExt cx="540000" cy="540000"/>
          </a:xfrm>
        </p:grpSpPr>
        <p:sp>
          <p:nvSpPr>
            <p:cNvPr id="114" name="막힌 원호 113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5" name="이등변 삼각형 114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9112203" y="4978373"/>
            <a:ext cx="540000" cy="540000"/>
            <a:chOff x="6255172" y="4686215"/>
            <a:chExt cx="540000" cy="540000"/>
          </a:xfrm>
        </p:grpSpPr>
        <p:sp>
          <p:nvSpPr>
            <p:cNvPr id="117" name="막힌 원호 116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이등변 삼각형 117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9" name="그룹 118"/>
          <p:cNvGrpSpPr/>
          <p:nvPr/>
        </p:nvGrpSpPr>
        <p:grpSpPr>
          <a:xfrm>
            <a:off x="8100967" y="5320321"/>
            <a:ext cx="540000" cy="540000"/>
            <a:chOff x="6255172" y="4686215"/>
            <a:chExt cx="540000" cy="540000"/>
          </a:xfrm>
        </p:grpSpPr>
        <p:sp>
          <p:nvSpPr>
            <p:cNvPr id="120" name="막힌 원호 119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1" name="이등변 삼각형 120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8434422" y="5310886"/>
            <a:ext cx="540000" cy="540000"/>
            <a:chOff x="6255172" y="4686215"/>
            <a:chExt cx="540000" cy="540000"/>
          </a:xfrm>
        </p:grpSpPr>
        <p:sp>
          <p:nvSpPr>
            <p:cNvPr id="123" name="막힌 원호 122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4" name="이등변 삼각형 123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5" name="그룹 124"/>
          <p:cNvGrpSpPr/>
          <p:nvPr/>
        </p:nvGrpSpPr>
        <p:grpSpPr>
          <a:xfrm>
            <a:off x="8757520" y="5320321"/>
            <a:ext cx="540000" cy="540000"/>
            <a:chOff x="6255172" y="4686215"/>
            <a:chExt cx="540000" cy="540000"/>
          </a:xfrm>
        </p:grpSpPr>
        <p:sp>
          <p:nvSpPr>
            <p:cNvPr id="126" name="막힌 원호 125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이등변 삼각형 126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8" name="그룹 127"/>
          <p:cNvGrpSpPr/>
          <p:nvPr/>
        </p:nvGrpSpPr>
        <p:grpSpPr>
          <a:xfrm>
            <a:off x="9106822" y="5319777"/>
            <a:ext cx="540000" cy="540000"/>
            <a:chOff x="6255172" y="4686215"/>
            <a:chExt cx="540000" cy="540000"/>
          </a:xfrm>
        </p:grpSpPr>
        <p:sp>
          <p:nvSpPr>
            <p:cNvPr id="129" name="막힌 원호 128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0" name="이등변 삼각형 129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1" name="그룹 130"/>
          <p:cNvGrpSpPr/>
          <p:nvPr/>
        </p:nvGrpSpPr>
        <p:grpSpPr>
          <a:xfrm>
            <a:off x="8100967" y="5648662"/>
            <a:ext cx="540000" cy="540000"/>
            <a:chOff x="6255172" y="4686215"/>
            <a:chExt cx="540000" cy="540000"/>
          </a:xfrm>
        </p:grpSpPr>
        <p:sp>
          <p:nvSpPr>
            <p:cNvPr id="132" name="막힌 원호 131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3" name="이등변 삼각형 132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4" name="그룹 133"/>
          <p:cNvGrpSpPr/>
          <p:nvPr/>
        </p:nvGrpSpPr>
        <p:grpSpPr>
          <a:xfrm>
            <a:off x="8434422" y="5639227"/>
            <a:ext cx="540000" cy="540000"/>
            <a:chOff x="6255172" y="4686215"/>
            <a:chExt cx="540000" cy="540000"/>
          </a:xfrm>
        </p:grpSpPr>
        <p:sp>
          <p:nvSpPr>
            <p:cNvPr id="135" name="막힌 원호 134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6" name="이등변 삼각형 135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그룹 136"/>
          <p:cNvGrpSpPr/>
          <p:nvPr/>
        </p:nvGrpSpPr>
        <p:grpSpPr>
          <a:xfrm>
            <a:off x="8757520" y="5648662"/>
            <a:ext cx="540000" cy="540000"/>
            <a:chOff x="6255172" y="4686215"/>
            <a:chExt cx="540000" cy="540000"/>
          </a:xfrm>
        </p:grpSpPr>
        <p:sp>
          <p:nvSpPr>
            <p:cNvPr id="138" name="막힌 원호 137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9" name="이등변 삼각형 138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9106822" y="5648118"/>
            <a:ext cx="540000" cy="540000"/>
            <a:chOff x="6255172" y="4686215"/>
            <a:chExt cx="540000" cy="540000"/>
          </a:xfrm>
        </p:grpSpPr>
        <p:sp>
          <p:nvSpPr>
            <p:cNvPr id="141" name="막힌 원호 140"/>
            <p:cNvSpPr/>
            <p:nvPr/>
          </p:nvSpPr>
          <p:spPr>
            <a:xfrm>
              <a:off x="6255172" y="4686215"/>
              <a:ext cx="540000" cy="540000"/>
            </a:xfrm>
            <a:prstGeom prst="blockArc">
              <a:avLst>
                <a:gd name="adj1" fmla="val 18990817"/>
                <a:gd name="adj2" fmla="val 21138645"/>
                <a:gd name="adj3" fmla="val 3859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2" name="이등변 삼각형 141"/>
            <p:cNvSpPr/>
            <p:nvPr/>
          </p:nvSpPr>
          <p:spPr>
            <a:xfrm rot="19416020">
              <a:off x="6653578" y="4717343"/>
              <a:ext cx="88581" cy="69856"/>
            </a:xfrm>
            <a:prstGeom prst="triangle">
              <a:avLst>
                <a:gd name="adj" fmla="val 50001"/>
              </a:avLst>
            </a:prstGeom>
            <a:solidFill>
              <a:srgbClr val="FFFF00"/>
            </a:solidFill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3" name="TextBox 142"/>
          <p:cNvSpPr txBox="1"/>
          <p:nvPr/>
        </p:nvSpPr>
        <p:spPr>
          <a:xfrm>
            <a:off x="4744302" y="6320721"/>
            <a:ext cx="43091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Dominant Gradient Direction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맞춰서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Axis Alignment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수행함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4" name="꺾인 연결선 143"/>
          <p:cNvCxnSpPr/>
          <p:nvPr/>
        </p:nvCxnSpPr>
        <p:spPr>
          <a:xfrm rot="5400000" flipH="1" flipV="1">
            <a:off x="9573456" y="3452099"/>
            <a:ext cx="1584000" cy="489233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꺾인 연결선 148"/>
          <p:cNvCxnSpPr/>
          <p:nvPr/>
        </p:nvCxnSpPr>
        <p:spPr>
          <a:xfrm rot="5400000" flipH="1" flipV="1">
            <a:off x="9217295" y="3769220"/>
            <a:ext cx="180000" cy="1620000"/>
          </a:xfrm>
          <a:prstGeom prst="bentConnector2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꺾인 연결선 150"/>
          <p:cNvCxnSpPr/>
          <p:nvPr/>
        </p:nvCxnSpPr>
        <p:spPr>
          <a:xfrm rot="5400000" flipH="1" flipV="1">
            <a:off x="9663456" y="3541002"/>
            <a:ext cx="1404000" cy="489233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꺾인 연결선 151"/>
          <p:cNvCxnSpPr/>
          <p:nvPr/>
        </p:nvCxnSpPr>
        <p:spPr>
          <a:xfrm rot="5400000" flipH="1" flipV="1">
            <a:off x="9756149" y="3602492"/>
            <a:ext cx="1224000" cy="489233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꺾인 연결선 152"/>
          <p:cNvCxnSpPr/>
          <p:nvPr/>
        </p:nvCxnSpPr>
        <p:spPr>
          <a:xfrm rot="5400000" flipH="1" flipV="1">
            <a:off x="9847929" y="3686881"/>
            <a:ext cx="1044000" cy="489233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꺾인 연결선 153"/>
          <p:cNvCxnSpPr/>
          <p:nvPr/>
        </p:nvCxnSpPr>
        <p:spPr>
          <a:xfrm rot="5400000" flipH="1" flipV="1">
            <a:off x="9918535" y="3774167"/>
            <a:ext cx="900000" cy="489233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꺾인 연결선 154"/>
          <p:cNvCxnSpPr/>
          <p:nvPr/>
        </p:nvCxnSpPr>
        <p:spPr>
          <a:xfrm rot="5400000" flipH="1" flipV="1">
            <a:off x="9987456" y="3863868"/>
            <a:ext cx="756000" cy="489233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꺾인 연결선 155"/>
          <p:cNvCxnSpPr/>
          <p:nvPr/>
        </p:nvCxnSpPr>
        <p:spPr>
          <a:xfrm rot="5400000" flipH="1" flipV="1">
            <a:off x="10062729" y="3938185"/>
            <a:ext cx="612000" cy="489233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꺾인 연결선 156"/>
          <p:cNvCxnSpPr/>
          <p:nvPr/>
        </p:nvCxnSpPr>
        <p:spPr>
          <a:xfrm rot="5400000" flipH="1" flipV="1">
            <a:off x="10170728" y="4012905"/>
            <a:ext cx="396000" cy="489233"/>
          </a:xfrm>
          <a:prstGeom prst="bentConnector2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꺾인 연결선 157"/>
          <p:cNvCxnSpPr/>
          <p:nvPr/>
        </p:nvCxnSpPr>
        <p:spPr>
          <a:xfrm flipV="1">
            <a:off x="9678459" y="4872222"/>
            <a:ext cx="937968" cy="931245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꺾인 연결선 160"/>
          <p:cNvCxnSpPr/>
          <p:nvPr/>
        </p:nvCxnSpPr>
        <p:spPr>
          <a:xfrm>
            <a:off x="9685020" y="5796970"/>
            <a:ext cx="920374" cy="18000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꺾인 연결선 163"/>
          <p:cNvCxnSpPr/>
          <p:nvPr/>
        </p:nvCxnSpPr>
        <p:spPr>
          <a:xfrm>
            <a:off x="9683831" y="5796359"/>
            <a:ext cx="921563" cy="3056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꺾인 연결선 165"/>
          <p:cNvCxnSpPr/>
          <p:nvPr/>
        </p:nvCxnSpPr>
        <p:spPr>
          <a:xfrm flipV="1">
            <a:off x="9680342" y="5648118"/>
            <a:ext cx="932424" cy="148241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꺾인 연결선 169"/>
          <p:cNvCxnSpPr/>
          <p:nvPr/>
        </p:nvCxnSpPr>
        <p:spPr>
          <a:xfrm flipV="1">
            <a:off x="9676223" y="5008090"/>
            <a:ext cx="937968" cy="79200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/>
          <p:nvPr/>
        </p:nvCxnSpPr>
        <p:spPr>
          <a:xfrm flipV="1">
            <a:off x="9676866" y="5146863"/>
            <a:ext cx="937968" cy="64800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꺾인 연결선 172"/>
          <p:cNvCxnSpPr/>
          <p:nvPr/>
        </p:nvCxnSpPr>
        <p:spPr>
          <a:xfrm flipV="1">
            <a:off x="9674798" y="5328022"/>
            <a:ext cx="937968" cy="46800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꺾인 연결선 173"/>
          <p:cNvCxnSpPr/>
          <p:nvPr/>
        </p:nvCxnSpPr>
        <p:spPr>
          <a:xfrm flipV="1">
            <a:off x="9674798" y="5484154"/>
            <a:ext cx="937968" cy="32400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10216140" y="4133440"/>
            <a:ext cx="2487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en-US" altLang="ko-KR" sz="1200" dirty="0" smtClean="0"/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46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OpenCV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Feature Extraction ]</a:t>
            </a:r>
          </a:p>
          <a:p>
            <a:pPr marL="177800" indent="-177800">
              <a:lnSpc>
                <a:spcPts val="192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Harris </a:t>
            </a:r>
            <a:r>
              <a:rPr lang="en-US" altLang="ko-KR" sz="1600" b="1" dirty="0"/>
              <a:t>Corner Detection : </a:t>
            </a:r>
            <a:r>
              <a:rPr lang="ko-KR" altLang="en-US" sz="1600" b="1" dirty="0"/>
              <a:t>최초의 </a:t>
            </a:r>
            <a:r>
              <a:rPr lang="en-US" altLang="ko-KR" sz="1600" b="1" dirty="0"/>
              <a:t>Corner Detection </a:t>
            </a:r>
            <a:r>
              <a:rPr lang="ko-KR" altLang="en-US" sz="1600" b="1" dirty="0"/>
              <a:t>알고리즘 </a:t>
            </a:r>
            <a:r>
              <a:rPr lang="en-US" altLang="ko-KR" sz="1600" b="1" dirty="0">
                <a:solidFill>
                  <a:srgbClr val="FF0000"/>
                </a:solidFill>
              </a:rPr>
              <a:t>(</a:t>
            </a:r>
            <a:r>
              <a:rPr lang="ko-KR" altLang="en-US" sz="1600" b="1" dirty="0">
                <a:solidFill>
                  <a:srgbClr val="FF0000"/>
                </a:solidFill>
              </a:rPr>
              <a:t>단점 </a:t>
            </a:r>
            <a:r>
              <a:rPr lang="en-US" altLang="ko-KR" sz="1600" b="1" dirty="0">
                <a:solidFill>
                  <a:srgbClr val="FF0000"/>
                </a:solidFill>
              </a:rPr>
              <a:t>: Scale Invariance</a:t>
            </a:r>
            <a:r>
              <a:rPr lang="ko-KR" altLang="en-US" sz="1600" b="1" dirty="0">
                <a:solidFill>
                  <a:srgbClr val="FF0000"/>
                </a:solidFill>
              </a:rPr>
              <a:t>를 확보하지 못함</a:t>
            </a:r>
            <a:r>
              <a:rPr lang="en-US" altLang="ko-KR" sz="1600" b="1" dirty="0" smtClean="0">
                <a:solidFill>
                  <a:srgbClr val="FF0000"/>
                </a:solidFill>
              </a:rPr>
              <a:t>)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marL="177800" indent="-177800">
              <a:lnSpc>
                <a:spcPts val="192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Shi-</a:t>
            </a:r>
            <a:r>
              <a:rPr lang="en-US" altLang="ko-KR" sz="1600" b="1" dirty="0" err="1" smtClean="0"/>
              <a:t>Tomasi</a:t>
            </a:r>
            <a:r>
              <a:rPr lang="en-US" altLang="ko-KR" sz="1600" b="1" dirty="0" smtClean="0"/>
              <a:t> </a:t>
            </a:r>
            <a:r>
              <a:rPr lang="en-US" altLang="ko-KR" sz="1600" b="1" dirty="0"/>
              <a:t>Corner Detection : Harris Corner Detection</a:t>
            </a:r>
            <a:r>
              <a:rPr lang="ko-KR" altLang="en-US" sz="1600" b="1" dirty="0"/>
              <a:t>을 개선한 </a:t>
            </a:r>
            <a:r>
              <a:rPr lang="ko-KR" altLang="en-US" sz="1600" b="1" dirty="0" smtClean="0"/>
              <a:t>알고리즘</a:t>
            </a:r>
            <a:endParaRPr lang="en-US" altLang="ko-KR" sz="1600" b="1" dirty="0" smtClean="0"/>
          </a:p>
          <a:p>
            <a:pPr marL="177800" indent="-177800">
              <a:lnSpc>
                <a:spcPts val="192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SIFT </a:t>
            </a:r>
            <a:r>
              <a:rPr lang="en-US" altLang="ko-KR" sz="1600" b="1" dirty="0"/>
              <a:t>(</a:t>
            </a:r>
            <a:r>
              <a:rPr lang="en-US" altLang="ko-KR" sz="1600" b="1" dirty="0" smtClean="0"/>
              <a:t>Scale-Invariant </a:t>
            </a:r>
            <a:r>
              <a:rPr lang="en-US" altLang="ko-KR" sz="1600" b="1" dirty="0"/>
              <a:t>Feature </a:t>
            </a:r>
            <a:r>
              <a:rPr lang="en-US" altLang="ko-KR" sz="1600" b="1" dirty="0" smtClean="0"/>
              <a:t>Transform)</a:t>
            </a:r>
          </a:p>
          <a:p>
            <a:pPr lvl="1">
              <a:lnSpc>
                <a:spcPts val="192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최초의 </a:t>
            </a:r>
            <a:r>
              <a:rPr lang="en-US" altLang="ko-KR" sz="1400" b="1" dirty="0"/>
              <a:t>Scale/Translation/Illumination/Rotation Invariant Feature Extraction </a:t>
            </a:r>
            <a:r>
              <a:rPr lang="ko-KR" altLang="en-US" sz="1400" b="1" dirty="0" smtClean="0"/>
              <a:t>알고리즘</a:t>
            </a:r>
            <a:endParaRPr lang="en-US" altLang="ko-KR" sz="1400" b="1" dirty="0" smtClean="0"/>
          </a:p>
          <a:p>
            <a:pPr lvl="1">
              <a:lnSpc>
                <a:spcPts val="192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최초로 </a:t>
            </a:r>
            <a:r>
              <a:rPr lang="en-US" altLang="ko-KR" sz="1400" b="1" dirty="0"/>
              <a:t>Image Pyramid</a:t>
            </a:r>
            <a:r>
              <a:rPr lang="ko-KR" altLang="en-US" sz="1400" b="1" dirty="0"/>
              <a:t>라는 개념을 도입함</a:t>
            </a:r>
            <a:r>
              <a:rPr lang="en-US" altLang="ko-KR" sz="1400" b="1" dirty="0"/>
              <a:t> (</a:t>
            </a:r>
            <a:r>
              <a:rPr lang="ko-KR" altLang="en-US" sz="1400" b="1" dirty="0"/>
              <a:t>장점 </a:t>
            </a:r>
            <a:r>
              <a:rPr lang="en-US" altLang="ko-KR" sz="1400" b="1" dirty="0"/>
              <a:t>: </a:t>
            </a:r>
            <a:r>
              <a:rPr lang="ko-KR" altLang="en-US" sz="1400" b="1" dirty="0"/>
              <a:t>매우 </a:t>
            </a:r>
            <a:r>
              <a:rPr lang="en-US" altLang="ko-KR" sz="1400" b="1" dirty="0"/>
              <a:t>Robust</a:t>
            </a:r>
            <a:r>
              <a:rPr lang="ko-KR" altLang="en-US" sz="1400" b="1" dirty="0"/>
              <a:t>함 </a:t>
            </a:r>
            <a:r>
              <a:rPr lang="en-US" altLang="ko-KR" sz="1400" b="1" dirty="0"/>
              <a:t>/ </a:t>
            </a:r>
            <a:r>
              <a:rPr lang="ko-KR" altLang="en-US" sz="1400" b="1" dirty="0"/>
              <a:t>단점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연산 요구량이 매우 높음</a:t>
            </a:r>
            <a:r>
              <a:rPr lang="en-US" altLang="ko-KR" sz="1400" b="1" dirty="0" smtClean="0"/>
              <a:t>)</a:t>
            </a:r>
          </a:p>
          <a:p>
            <a:pPr lvl="1">
              <a:lnSpc>
                <a:spcPts val="192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ko-KR" sz="1400" b="1" dirty="0" smtClean="0"/>
              <a:t>SIFT </a:t>
            </a:r>
            <a:r>
              <a:rPr lang="ko-KR" altLang="en-US" sz="1400" b="1" dirty="0"/>
              <a:t>이후의 </a:t>
            </a:r>
            <a:r>
              <a:rPr lang="en-US" altLang="ko-KR" sz="1400" b="1" dirty="0"/>
              <a:t>Feature Extraction </a:t>
            </a:r>
            <a:r>
              <a:rPr lang="ko-KR" altLang="en-US" sz="1400" b="1" dirty="0"/>
              <a:t>알고리즘은 </a:t>
            </a:r>
            <a:r>
              <a:rPr lang="en-US" altLang="ko-KR" sz="1400" b="1" dirty="0"/>
              <a:t>SIFT</a:t>
            </a:r>
            <a:r>
              <a:rPr lang="ko-KR" altLang="en-US" sz="1400" b="1" dirty="0"/>
              <a:t>의 </a:t>
            </a:r>
            <a:r>
              <a:rPr lang="ko-KR" altLang="en-US" sz="1400" b="1" dirty="0" err="1"/>
              <a:t>파생작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(Feature Vector </a:t>
            </a:r>
            <a:r>
              <a:rPr lang="ko-KR" altLang="en-US" sz="1400" b="1" dirty="0"/>
              <a:t>형식 변화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추출 방법 변화</a:t>
            </a:r>
            <a:r>
              <a:rPr lang="en-US" altLang="ko-KR" sz="1400" b="1" dirty="0"/>
              <a:t> </a:t>
            </a:r>
            <a:r>
              <a:rPr lang="en-US" altLang="ko-KR" sz="1400" b="1" dirty="0" err="1" smtClean="0"/>
              <a:t>etc</a:t>
            </a:r>
            <a:r>
              <a:rPr lang="en-US" altLang="ko-KR" sz="1400" b="1" dirty="0" smtClean="0"/>
              <a:t>)</a:t>
            </a:r>
          </a:p>
          <a:p>
            <a:pPr lvl="1">
              <a:lnSpc>
                <a:spcPts val="192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rgbClr val="FF0000"/>
                </a:solidFill>
              </a:rPr>
              <a:t>OpenCV 3.0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이후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Patent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인해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Non-Free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로 분류되어 별도의 방식으로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OpenCV Source Build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를 해야함</a:t>
            </a:r>
            <a:endParaRPr lang="en-US" altLang="ko-KR" sz="1600" b="1" dirty="0"/>
          </a:p>
          <a:p>
            <a:pPr marL="177800" indent="-177800">
              <a:lnSpc>
                <a:spcPts val="1920"/>
              </a:lnSpc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SURF (Speeded-Up </a:t>
            </a:r>
            <a:r>
              <a:rPr lang="en-US" altLang="ko-KR" sz="1600" b="1" dirty="0"/>
              <a:t>Robust </a:t>
            </a:r>
            <a:r>
              <a:rPr lang="en-US" altLang="ko-KR" sz="1600" b="1" dirty="0" smtClean="0"/>
              <a:t>Features)</a:t>
            </a:r>
            <a:endParaRPr lang="en-US" altLang="ko-KR" sz="1600" b="1" dirty="0"/>
          </a:p>
          <a:p>
            <a:pPr lvl="1">
              <a:lnSpc>
                <a:spcPts val="1920"/>
              </a:lnSpc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ko-KR" sz="1400" b="1" dirty="0">
                <a:solidFill>
                  <a:srgbClr val="FF0000"/>
                </a:solidFill>
              </a:rPr>
              <a:t>OpenCV 3.0 </a:t>
            </a:r>
            <a:r>
              <a:rPr lang="ko-KR" altLang="en-US" sz="1400" b="1" dirty="0">
                <a:solidFill>
                  <a:srgbClr val="FF0000"/>
                </a:solidFill>
              </a:rPr>
              <a:t>이후 </a:t>
            </a:r>
            <a:r>
              <a:rPr lang="en-US" altLang="ko-KR" sz="1400" b="1" dirty="0">
                <a:solidFill>
                  <a:srgbClr val="FF0000"/>
                </a:solidFill>
              </a:rPr>
              <a:t>Patent</a:t>
            </a:r>
            <a:r>
              <a:rPr lang="ko-KR" altLang="en-US" sz="1400" b="1" dirty="0">
                <a:solidFill>
                  <a:srgbClr val="FF0000"/>
                </a:solidFill>
              </a:rPr>
              <a:t>로 인해 </a:t>
            </a:r>
            <a:r>
              <a:rPr lang="en-US" altLang="ko-KR" sz="1400" b="1" dirty="0">
                <a:solidFill>
                  <a:srgbClr val="FF0000"/>
                </a:solidFill>
              </a:rPr>
              <a:t>Non-Free</a:t>
            </a:r>
            <a:r>
              <a:rPr lang="ko-KR" altLang="en-US" sz="1400" b="1" dirty="0">
                <a:solidFill>
                  <a:srgbClr val="FF0000"/>
                </a:solidFill>
              </a:rPr>
              <a:t>로 분류되어 별도의 방식으로 </a:t>
            </a:r>
            <a:r>
              <a:rPr lang="en-US" altLang="ko-KR" sz="1400" b="1" dirty="0">
                <a:solidFill>
                  <a:srgbClr val="FF0000"/>
                </a:solidFill>
              </a:rPr>
              <a:t>OpenCV Source Build</a:t>
            </a:r>
            <a:r>
              <a:rPr lang="ko-KR" altLang="en-US" sz="1400" b="1" dirty="0">
                <a:solidFill>
                  <a:srgbClr val="FF0000"/>
                </a:solidFill>
              </a:rPr>
              <a:t>를 해야함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4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OpenCV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의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Feature Extraction ]</a:t>
            </a:r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FAST (Features </a:t>
            </a:r>
            <a:r>
              <a:rPr lang="en-US" altLang="ko-KR" sz="1600" b="1" dirty="0"/>
              <a:t>from Accelerated Segment </a:t>
            </a:r>
            <a:r>
              <a:rPr lang="en-US" altLang="ko-KR" sz="1600" b="1" dirty="0" smtClean="0"/>
              <a:t>Test)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400" b="1" dirty="0" smtClean="0"/>
              <a:t>고속 </a:t>
            </a:r>
            <a:r>
              <a:rPr lang="ko-KR" altLang="en-US" sz="1400" b="1" dirty="0"/>
              <a:t>연산이 요구되는 상황에 특화된 </a:t>
            </a:r>
            <a:r>
              <a:rPr lang="en-US" altLang="ko-KR" sz="1400" b="1" dirty="0"/>
              <a:t>Feature Extraction </a:t>
            </a:r>
            <a:r>
              <a:rPr lang="ko-KR" altLang="en-US" sz="1400" b="1" dirty="0" smtClean="0"/>
              <a:t>알고리즘 </a:t>
            </a:r>
            <a:r>
              <a:rPr lang="en-US" altLang="ko-KR" sz="1400" b="1" dirty="0" smtClean="0"/>
              <a:t>(Visual </a:t>
            </a:r>
            <a:r>
              <a:rPr lang="en-US" altLang="ko-KR" sz="1400" b="1" dirty="0" err="1" smtClean="0"/>
              <a:t>Odometry</a:t>
            </a:r>
            <a:r>
              <a:rPr lang="en-US" altLang="ko-KR" sz="1400" b="1" dirty="0" smtClean="0"/>
              <a:t>, Visual SLAM, Detection, </a:t>
            </a:r>
            <a:r>
              <a:rPr lang="en-US" altLang="ko-KR" sz="1400" b="1" dirty="0" err="1" smtClean="0"/>
              <a:t>etc</a:t>
            </a:r>
            <a:r>
              <a:rPr lang="en-US" altLang="ko-KR" sz="1400" b="1" dirty="0" smtClean="0"/>
              <a:t>)</a:t>
            </a:r>
            <a:endParaRPr lang="en-US" altLang="ko-KR" sz="1600" b="1" dirty="0"/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BRIEF (Binary </a:t>
            </a:r>
            <a:r>
              <a:rPr lang="en-US" altLang="ko-KR" sz="1600" b="1" dirty="0"/>
              <a:t>Robust Independent Elementary </a:t>
            </a:r>
            <a:r>
              <a:rPr lang="en-US" altLang="ko-KR" sz="1600" b="1" dirty="0" smtClean="0"/>
              <a:t>Test)</a:t>
            </a:r>
            <a:endParaRPr lang="en-US" altLang="ko-KR" sz="16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Feature </a:t>
            </a:r>
            <a:r>
              <a:rPr lang="ko-KR" altLang="en-US" sz="1400" b="1" dirty="0"/>
              <a:t>벡터를 실수 벡터가 아닌 </a:t>
            </a:r>
            <a:r>
              <a:rPr lang="en-US" altLang="ko-KR" sz="1400" b="1" dirty="0"/>
              <a:t>Binary </a:t>
            </a:r>
            <a:r>
              <a:rPr lang="ko-KR" altLang="en-US" sz="1400" b="1" dirty="0"/>
              <a:t>벡터로 산출하는 </a:t>
            </a:r>
            <a:r>
              <a:rPr lang="ko-KR" altLang="en-US" sz="1400" b="1" dirty="0" smtClean="0"/>
              <a:t>방식</a:t>
            </a:r>
            <a:endParaRPr lang="en-US" altLang="ko-KR" sz="14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Feature</a:t>
            </a:r>
            <a:r>
              <a:rPr lang="ko-KR" altLang="en-US" sz="1400" b="1" dirty="0"/>
              <a:t>간 유사성은 </a:t>
            </a:r>
            <a:r>
              <a:rPr lang="en-US" altLang="ko-KR" sz="1400" b="1" dirty="0"/>
              <a:t>Euclidean Distance</a:t>
            </a:r>
            <a:r>
              <a:rPr lang="ko-KR" altLang="en-US" sz="1400" b="1" dirty="0"/>
              <a:t>가 아닌 </a:t>
            </a:r>
            <a:r>
              <a:rPr lang="en-US" altLang="ko-KR" sz="1400" b="1" dirty="0"/>
              <a:t>Hamming Distance</a:t>
            </a:r>
            <a:r>
              <a:rPr lang="ko-KR" altLang="en-US" sz="1400" b="1" dirty="0"/>
              <a:t>를 </a:t>
            </a:r>
            <a:r>
              <a:rPr lang="ko-KR" altLang="en-US" sz="1400" b="1" dirty="0" smtClean="0"/>
              <a:t>사용함</a:t>
            </a:r>
            <a:endParaRPr lang="en-US" altLang="ko-KR" b="1" dirty="0"/>
          </a:p>
          <a:p>
            <a:pPr marL="177800" indent="-177800">
              <a:buFont typeface="Wingdings" panose="05000000000000000000" pitchFamily="2" charset="2"/>
              <a:buChar char="§"/>
            </a:pPr>
            <a:r>
              <a:rPr lang="en-US" altLang="ko-KR" sz="1600" b="1" dirty="0"/>
              <a:t>ORB (</a:t>
            </a:r>
            <a:r>
              <a:rPr lang="en-US" altLang="ko-KR" sz="1600" b="1" dirty="0" smtClean="0"/>
              <a:t>Oriented </a:t>
            </a:r>
            <a:r>
              <a:rPr lang="en-US" altLang="ko-KR" sz="1600" b="1" dirty="0"/>
              <a:t>FAST and Rotated </a:t>
            </a:r>
            <a:r>
              <a:rPr lang="en-US" altLang="ko-KR" sz="1600" b="1" dirty="0" smtClean="0"/>
              <a:t>BRIEF)</a:t>
            </a:r>
            <a:endParaRPr lang="en-US" altLang="ko-KR" sz="1600" b="1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FAST </a:t>
            </a:r>
            <a:r>
              <a:rPr lang="ko-KR" altLang="en-US" sz="1400" b="1" dirty="0"/>
              <a:t>알고리즘과 </a:t>
            </a:r>
            <a:r>
              <a:rPr lang="en-US" altLang="ko-KR" sz="1400" b="1" dirty="0"/>
              <a:t>BRIEF</a:t>
            </a:r>
            <a:r>
              <a:rPr lang="ko-KR" altLang="en-US" sz="1400" b="1" dirty="0"/>
              <a:t>를 섞어서 사용하는 알고리즘 </a:t>
            </a:r>
            <a:r>
              <a:rPr lang="en-US" altLang="ko-KR" sz="1400" b="1" dirty="0"/>
              <a:t>(Orientation</a:t>
            </a:r>
            <a:r>
              <a:rPr lang="ko-KR" altLang="en-US" sz="1400" b="1" dirty="0"/>
              <a:t>은 </a:t>
            </a:r>
            <a:r>
              <a:rPr lang="en-US" altLang="ko-KR" sz="1400" b="1" dirty="0"/>
              <a:t>FAST / Rotation</a:t>
            </a:r>
            <a:r>
              <a:rPr lang="ko-KR" altLang="en-US" sz="1400" b="1" dirty="0"/>
              <a:t>을 </a:t>
            </a:r>
            <a:r>
              <a:rPr lang="en-US" altLang="ko-KR" sz="1400" b="1" dirty="0"/>
              <a:t>BRIEF </a:t>
            </a:r>
            <a:r>
              <a:rPr lang="ko-KR" altLang="en-US" sz="1400" b="1" dirty="0"/>
              <a:t>산출</a:t>
            </a:r>
            <a:r>
              <a:rPr lang="en-US" altLang="ko-KR" sz="1400" b="1" dirty="0" smtClean="0"/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400" b="1" dirty="0">
                <a:solidFill>
                  <a:srgbClr val="00B050"/>
                </a:solidFill>
              </a:rPr>
              <a:t>대표적인 무료 </a:t>
            </a:r>
            <a:r>
              <a:rPr lang="en-US" altLang="ko-KR" sz="1400" b="1" dirty="0">
                <a:solidFill>
                  <a:srgbClr val="00B050"/>
                </a:solidFill>
              </a:rPr>
              <a:t>Feature Extraction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알고리즘</a:t>
            </a:r>
            <a:endParaRPr lang="en-US" altLang="ko-KR" sz="1400" b="1" dirty="0" smtClean="0">
              <a:solidFill>
                <a:srgbClr val="00B05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400" b="1" dirty="0"/>
              <a:t>SIFT/SURF</a:t>
            </a:r>
            <a:r>
              <a:rPr lang="ko-KR" altLang="en-US" sz="1400" b="1" dirty="0"/>
              <a:t>의 대체품으로 자주 사용되며</a:t>
            </a:r>
            <a:r>
              <a:rPr lang="en-US" altLang="ko-KR" sz="1400" b="1" dirty="0"/>
              <a:t>, SIFT/SURF </a:t>
            </a:r>
            <a:r>
              <a:rPr lang="ko-KR" altLang="en-US" sz="1400" b="1" dirty="0"/>
              <a:t>대비 연산 속도와 </a:t>
            </a:r>
            <a:r>
              <a:rPr lang="en-US" altLang="ko-KR" sz="1400" b="1" dirty="0"/>
              <a:t>Robustness</a:t>
            </a:r>
            <a:r>
              <a:rPr lang="ko-KR" altLang="en-US" sz="1400" b="1" dirty="0"/>
              <a:t>가 거의 </a:t>
            </a:r>
            <a:r>
              <a:rPr lang="ko-KR" altLang="en-US" sz="1400" b="1" dirty="0" smtClean="0"/>
              <a:t>비슷함</a:t>
            </a:r>
            <a:endParaRPr lang="en-US" altLang="ko-KR" sz="14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sz="1400" b="1" dirty="0" err="1"/>
              <a:t>cv.ORB</a:t>
            </a:r>
            <a:r>
              <a:rPr lang="ko-KR" altLang="en-US" sz="1400" b="1" dirty="0"/>
              <a:t>를 통해 </a:t>
            </a:r>
            <a:r>
              <a:rPr lang="en-US" altLang="ko-KR" sz="1400" b="1" dirty="0"/>
              <a:t>ORB Feature Extractor </a:t>
            </a:r>
            <a:r>
              <a:rPr lang="ko-KR" altLang="en-US" sz="1400" b="1" dirty="0"/>
              <a:t>객체를 생성하고</a:t>
            </a:r>
            <a:r>
              <a:rPr lang="en-US" altLang="ko-KR" sz="1400" b="1" dirty="0"/>
              <a:t>, detect</a:t>
            </a:r>
            <a:r>
              <a:rPr lang="ko-KR" altLang="en-US" sz="1400" b="1" dirty="0"/>
              <a:t>함수와 </a:t>
            </a:r>
            <a:r>
              <a:rPr lang="en-US" altLang="ko-KR" sz="1400" b="1" dirty="0"/>
              <a:t>compute</a:t>
            </a:r>
            <a:r>
              <a:rPr lang="ko-KR" altLang="en-US" sz="1400" b="1" dirty="0"/>
              <a:t>함수를 </a:t>
            </a:r>
            <a:r>
              <a:rPr lang="ko-KR" altLang="en-US" sz="1400" b="1" dirty="0" smtClean="0"/>
              <a:t>통해 </a:t>
            </a:r>
            <a:r>
              <a:rPr lang="en-US" altLang="ko-KR" sz="1400" b="1" dirty="0"/>
              <a:t>Feature Descriptor</a:t>
            </a:r>
            <a:r>
              <a:rPr lang="ko-KR" altLang="en-US" sz="1400" b="1" dirty="0"/>
              <a:t>와 </a:t>
            </a:r>
            <a:r>
              <a:rPr lang="en-US" altLang="ko-KR" sz="1400" b="1" dirty="0"/>
              <a:t>Feature </a:t>
            </a:r>
            <a:r>
              <a:rPr lang="en-US" altLang="ko-KR" sz="1400" b="1" dirty="0" err="1"/>
              <a:t>Keypoint</a:t>
            </a:r>
            <a:r>
              <a:rPr lang="ko-KR" altLang="en-US" sz="1400" b="1" dirty="0"/>
              <a:t>를 </a:t>
            </a:r>
            <a:r>
              <a:rPr lang="ko-KR" altLang="en-US" sz="1400" b="1" dirty="0" smtClean="0"/>
              <a:t>산출함</a:t>
            </a:r>
            <a:endParaRPr lang="en-US" altLang="ko-KR" sz="1400" b="1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sz="1400" b="1" dirty="0"/>
              <a:t>생성자의 </a:t>
            </a:r>
            <a:r>
              <a:rPr lang="en-US" altLang="ko-KR" sz="1400" b="1" dirty="0" err="1">
                <a:solidFill>
                  <a:srgbClr val="0070C0"/>
                </a:solidFill>
              </a:rPr>
              <a:t>nfeatures</a:t>
            </a:r>
            <a:r>
              <a:rPr lang="ko-KR" altLang="en-US" sz="1400" b="1" dirty="0"/>
              <a:t>를 변경함으로서 </a:t>
            </a:r>
            <a:r>
              <a:rPr lang="en-US" altLang="ko-KR" sz="1400" b="1" dirty="0">
                <a:solidFill>
                  <a:srgbClr val="0070C0"/>
                </a:solidFill>
              </a:rPr>
              <a:t>Feature</a:t>
            </a:r>
            <a:r>
              <a:rPr lang="ko-KR" altLang="en-US" sz="1400" b="1" dirty="0">
                <a:solidFill>
                  <a:srgbClr val="0070C0"/>
                </a:solidFill>
              </a:rPr>
              <a:t>의 최대 추출 개수</a:t>
            </a:r>
            <a:r>
              <a:rPr lang="ko-KR" altLang="en-US" sz="1400" b="1" dirty="0"/>
              <a:t>를 정할 수 있음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97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70823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Feature Tracking – Optical Flow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1193" y="3981147"/>
                <a:ext cx="8992142" cy="2548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연속된 이미지 프레임 사이에서 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Pixel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ko-KR" altLang="en-US" sz="11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밝기값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(Intensity)</a:t>
                </a:r>
                <a:r>
                  <a:rPr lang="ko-KR" altLang="en-US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기반 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Pixel/</a:t>
                </a:r>
                <a:r>
                  <a:rPr lang="en-US" altLang="ko-KR" sz="11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Keypoint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추적을 통한 물체 움직임 추적 알고리즘</a:t>
                </a:r>
                <a:endPara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v"/>
                </a:pPr>
                <a:endPara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 이유 </a:t>
                </a:r>
                <a:r>
                  <a:rPr lang="en-US" altLang="ko-KR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Pose Estimation</a:t>
                </a:r>
                <a:r>
                  <a:rPr lang="ko-KR" altLang="en-US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을 위해 연속된 이미지에서 동일한 </a:t>
                </a:r>
                <a:r>
                  <a:rPr lang="en-US" altLang="ko-KR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Feature </a:t>
                </a:r>
                <a:r>
                  <a:rPr lang="en-US" altLang="ko-KR" sz="1100" b="1" dirty="0" err="1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Keypoint</a:t>
                </a:r>
                <a:r>
                  <a:rPr lang="ko-KR" altLang="en-US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추적하기 위해 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사용함</a:t>
                </a:r>
                <a:endPara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         : 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동일한 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Feature </a:t>
                </a:r>
                <a:r>
                  <a:rPr lang="en-US" altLang="ko-KR" sz="11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Keypoint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계속 추적해야 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Pose Estimation Error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를 최소화할 수 있음</a:t>
                </a:r>
                <a:endPara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v"/>
                </a:pPr>
                <a:endParaRPr lang="en-US" altLang="ko-KR" sz="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추적 대상 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2D 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이미지 공간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(Image Plane)</a:t>
                </a:r>
                <a:r>
                  <a:rPr lang="ko-KR" altLang="en-US" sz="11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특정 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Pixel 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또는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1100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Keypoint</a:t>
                </a:r>
                <a:r>
                  <a:rPr lang="ko-KR" altLang="en-US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이동 방향 </a:t>
                </a:r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𝒅𝒖</m:t>
                        </m:r>
                      </m:num>
                      <m:den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  <m:r>
                      <a:rPr lang="en-US" altLang="ko-KR" sz="1100" b="1" i="0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altLang="ko-KR" sz="11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ko-KR" sz="11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num>
                      <m:den>
                        <m:r>
                          <a:rPr lang="en-US" altLang="ko-KR" sz="1100" b="1" i="1">
                            <a:latin typeface="Cambria Math" panose="02040503050406030204" pitchFamily="18" charset="0"/>
                          </a:rPr>
                          <m:t>𝒅𝒕</m:t>
                        </m:r>
                      </m:den>
                    </m:f>
                  </m:oMath>
                </a14:m>
                <a:r>
                  <a:rPr lang="en-US" altLang="ko-KR" sz="11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</a:t>
                </a:r>
                <a:r>
                  <a:rPr lang="en-US" altLang="ko-KR" sz="11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(※ 3D World </a:t>
                </a:r>
                <a:r>
                  <a:rPr lang="ko-KR" altLang="en-US" sz="1100" b="1" dirty="0" err="1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좌표계상의</a:t>
                </a:r>
                <a:r>
                  <a:rPr lang="ko-KR" altLang="en-US" sz="11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이동 방향이 아님</a:t>
                </a:r>
                <a:r>
                  <a:rPr lang="en-US" altLang="ko-KR" sz="1100" b="1" dirty="0" smtClean="0">
                    <a:solidFill>
                      <a:srgbClr val="FF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buFont typeface="Wingdings" panose="05000000000000000000" pitchFamily="2" charset="2"/>
                  <a:buChar char="v"/>
                </a:pPr>
                <a:endParaRPr lang="en-US" altLang="ko-KR" sz="5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171450" indent="-171450">
                  <a:lnSpc>
                    <a:spcPct val="150000"/>
                  </a:lnSpc>
                  <a:buFont typeface="Wingdings" panose="05000000000000000000" pitchFamily="2" charset="2"/>
                  <a:buChar char="v"/>
                </a:pPr>
                <a:r>
                  <a:rPr lang="en-US" altLang="ko-KR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Optical Flow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가정</a:t>
                </a:r>
                <a:endParaRPr lang="en-US" altLang="ko-KR" sz="11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409575" indent="-2286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ko-KR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Input 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이미지는 연속적인 이미지임</a:t>
                </a:r>
                <a:endParaRPr lang="en-US" altLang="ko-KR" sz="11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409575" indent="-2286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ko-KR" altLang="en-US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연속되는 이미지 사이에서 관심 </a:t>
                </a:r>
                <a:r>
                  <a:rPr lang="en-US" altLang="ko-KR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Pixel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</a:t>
                </a:r>
                <a:r>
                  <a:rPr lang="ko-KR" altLang="en-US" sz="1100" b="1" dirty="0" err="1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밝기값은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변함이 없음</a:t>
                </a:r>
                <a:endParaRPr lang="en-US" altLang="ko-KR" sz="1100" b="1" dirty="0" smtClean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409575" indent="-2286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ko-KR" altLang="en-US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관심 </a:t>
                </a:r>
                <a:r>
                  <a:rPr lang="en-US" altLang="ko-KR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Pixel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이동과 그 인근 </a:t>
                </a:r>
                <a:r>
                  <a:rPr lang="en-US" altLang="ko-KR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Pixel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이동은 유사함 </a:t>
                </a:r>
                <a:r>
                  <a:rPr lang="en-US" altLang="ko-KR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</a:t>
                </a:r>
                <a:r>
                  <a:rPr lang="ko-KR" altLang="en-US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카메라는 단시간에 크게 움직이지 않음</a:t>
                </a:r>
                <a:r>
                  <a:rPr lang="en-US" altLang="ko-KR" sz="1100" b="1" dirty="0" smtClean="0">
                    <a:solidFill>
                      <a:srgbClr val="7030A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</a:t>
                </a:r>
                <a:endParaRPr lang="ko-KR" altLang="en-US" sz="1100" b="1" dirty="0">
                  <a:solidFill>
                    <a:srgbClr val="7030A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3981147"/>
                <a:ext cx="8992142" cy="2548005"/>
              </a:xfrm>
              <a:prstGeom prst="rect">
                <a:avLst/>
              </a:prstGeom>
              <a:blipFill>
                <a:blip r:embed="rId3"/>
                <a:stretch>
                  <a:fillRect b="-2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449" y="2462130"/>
            <a:ext cx="4908623" cy="140656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55" y="2462130"/>
            <a:ext cx="2862758" cy="14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60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70823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Feature Tracking –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기초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Optical Flow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기법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692922"/>
              </p:ext>
            </p:extLst>
          </p:nvPr>
        </p:nvGraphicFramePr>
        <p:xfrm>
          <a:off x="563775" y="2374569"/>
          <a:ext cx="11029616" cy="4320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14808">
                  <a:extLst>
                    <a:ext uri="{9D8B030D-6E8A-4147-A177-3AD203B41FA5}">
                      <a16:colId xmlns:a16="http://schemas.microsoft.com/office/drawing/2014/main" val="2432116164"/>
                    </a:ext>
                  </a:extLst>
                </a:gridCol>
                <a:gridCol w="5514808">
                  <a:extLst>
                    <a:ext uri="{9D8B030D-6E8A-4147-A177-3AD203B41FA5}">
                      <a16:colId xmlns:a16="http://schemas.microsoft.com/office/drawing/2014/main" val="3331145068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Lucas-</a:t>
                      </a:r>
                      <a:r>
                        <a:rPr lang="en-US" altLang="ko-KR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Kanade</a:t>
                      </a:r>
                      <a:r>
                        <a:rPr lang="en-US" altLang="ko-KR" sz="12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Method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Gunnar-</a:t>
                      </a:r>
                      <a:r>
                        <a:rPr lang="en-US" altLang="ko-KR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Farnebeck</a:t>
                      </a:r>
                      <a:r>
                        <a:rPr lang="en-US" altLang="ko-KR" sz="1200" b="1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Method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7697165"/>
                  </a:ext>
                </a:extLst>
              </a:tr>
              <a:tr h="2196000"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195302"/>
                  </a:ext>
                </a:extLst>
              </a:tr>
              <a:tr h="1836000"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Sparse / Indirect / Feature-based Method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050" spc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연속된 이미지 전체 </a:t>
                      </a:r>
                      <a:r>
                        <a:rPr lang="en-US" altLang="ko-KR" sz="1050" spc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 </a:t>
                      </a:r>
                      <a:r>
                        <a:rPr lang="ko-KR" altLang="en-US" sz="1050" spc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</a:t>
                      </a:r>
                      <a:r>
                        <a:rPr lang="en-US" altLang="ko-KR" sz="1050" spc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 </a:t>
                      </a:r>
                      <a:r>
                        <a:rPr lang="en-US" altLang="ko-KR" sz="1050" spc="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Keypoint</a:t>
                      </a:r>
                      <a:r>
                        <a:rPr lang="ko-KR" altLang="en-US" sz="1050" spc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대해서만 </a:t>
                      </a:r>
                      <a:r>
                        <a:rPr lang="en-US" altLang="ko-KR" sz="105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Search Window Size </a:t>
                      </a:r>
                      <a:r>
                        <a:rPr lang="ko-KR" altLang="en-US" sz="105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내에서 이동 변화</a:t>
                      </a:r>
                      <a:r>
                        <a:rPr lang="en-US" altLang="ko-KR" sz="105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(Flow) </a:t>
                      </a:r>
                      <a:r>
                        <a:rPr lang="ko-KR" altLang="en-US" sz="1050" spc="-2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추적하는 방식</a:t>
                      </a:r>
                      <a:endParaRPr lang="en-US" altLang="ko-KR" sz="1050" spc="-2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050" spc="-4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Scale Invariance</a:t>
                      </a:r>
                      <a:r>
                        <a:rPr lang="ko-KR" altLang="en-US" sz="1050" spc="-4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 </a:t>
                      </a:r>
                      <a:r>
                        <a:rPr lang="en-US" altLang="ko-KR" sz="1050" spc="-4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Robustness</a:t>
                      </a:r>
                      <a:r>
                        <a:rPr lang="ko-KR" altLang="en-US" sz="1050" spc="-4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위해 </a:t>
                      </a:r>
                      <a:r>
                        <a:rPr lang="en-US" altLang="ko-KR" sz="1050" spc="-4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Image</a:t>
                      </a:r>
                      <a:r>
                        <a:rPr lang="en-US" altLang="ko-KR" sz="105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Pyramid</a:t>
                      </a:r>
                      <a:r>
                        <a:rPr lang="ko-KR" altLang="en-US" sz="105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사용함</a:t>
                      </a:r>
                      <a:endParaRPr lang="en-US" altLang="ko-KR" sz="1050" spc="-4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Grayscale </a:t>
                      </a:r>
                      <a:r>
                        <a:rPr lang="ko-KR" altLang="en-US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이미지에서의 </a:t>
                      </a: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 </a:t>
                      </a:r>
                      <a:r>
                        <a:rPr lang="en-US" altLang="ko-KR" sz="105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Keypoint</a:t>
                      </a:r>
                      <a:r>
                        <a:rPr lang="ko-KR" altLang="en-US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요구함</a:t>
                      </a:r>
                      <a:endParaRPr lang="en-US" altLang="ko-KR" sz="105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전체</a:t>
                      </a:r>
                      <a:r>
                        <a:rPr lang="ko-KR" altLang="en-US" sz="105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 </a:t>
                      </a:r>
                      <a:r>
                        <a:rPr lang="ko-KR" altLang="en-US" sz="105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일부만 사용하기에 비교적 빠름</a:t>
                      </a:r>
                      <a:endParaRPr lang="en-US" altLang="ko-KR" sz="105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 </a:t>
                      </a:r>
                      <a:r>
                        <a:rPr lang="en-US" altLang="ko-KR" sz="105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cv.calcOpticalFlowPyrLK</a:t>
                      </a: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API </a:t>
                      </a:r>
                      <a:r>
                        <a:rPr lang="ko-KR" altLang="en-US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en-US" altLang="ko-KR" sz="105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Dense / Direct Method</a:t>
                      </a: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050" spc="-7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연속된 이미지 전체 </a:t>
                      </a:r>
                      <a:r>
                        <a:rPr lang="en-US" altLang="ko-KR" sz="1050" spc="-7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</a:t>
                      </a:r>
                      <a:r>
                        <a:rPr lang="ko-KR" altLang="en-US" sz="1050" spc="-7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대해 </a:t>
                      </a:r>
                      <a:r>
                        <a:rPr lang="en-US" altLang="ko-KR" sz="1050" spc="-7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</a:t>
                      </a:r>
                      <a:r>
                        <a:rPr lang="ko-KR" altLang="en-US" sz="1050" spc="-7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이동 변화</a:t>
                      </a:r>
                      <a:r>
                        <a:rPr lang="en-US" altLang="ko-KR" sz="1050" spc="-7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(Flow)</a:t>
                      </a:r>
                      <a:r>
                        <a:rPr lang="ko-KR" altLang="en-US" sz="1050" spc="-7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추적함</a:t>
                      </a:r>
                      <a:endParaRPr lang="en-US" altLang="ko-KR" sz="1050" spc="-7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Grayscale </a:t>
                      </a:r>
                      <a:r>
                        <a:rPr lang="ko-KR" altLang="en-US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이미지에서의 </a:t>
                      </a:r>
                      <a:r>
                        <a:rPr lang="en-US" altLang="ko-KR" sz="105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Feature</a:t>
                      </a:r>
                      <a:r>
                        <a:rPr lang="en-US" altLang="ko-KR" sz="105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Keypoint</a:t>
                      </a:r>
                      <a:r>
                        <a:rPr lang="ko-KR" altLang="en-US" sz="105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요구함</a:t>
                      </a:r>
                      <a:endParaRPr lang="en-US" altLang="ko-KR" sz="105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ko-KR" altLang="en-US" sz="105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전체 </a:t>
                      </a:r>
                      <a:r>
                        <a:rPr lang="en-US" altLang="ko-KR" sz="105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Pixel</a:t>
                      </a:r>
                      <a:r>
                        <a:rPr lang="ko-KR" altLang="en-US" sz="1050" spc="-4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이동 변화를 추적하기에 비교적 느림</a:t>
                      </a:r>
                      <a:endParaRPr lang="en-US" altLang="ko-KR" sz="1050" spc="-40" baseline="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171450" indent="-171450" latinLnBrk="1">
                        <a:lnSpc>
                          <a:spcPct val="150000"/>
                        </a:lnSpc>
                        <a:buFont typeface="Wingdings" panose="05000000000000000000" pitchFamily="2" charset="2"/>
                        <a:buChar char="v"/>
                      </a:pPr>
                      <a:r>
                        <a:rPr lang="en-US" altLang="ko-KR" sz="105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OpenCV </a:t>
                      </a:r>
                      <a:r>
                        <a:rPr lang="en-US" altLang="ko-KR" sz="1050" baseline="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cv.calcOpticalFlowFarneback</a:t>
                      </a:r>
                      <a:r>
                        <a:rPr lang="en-US" altLang="ko-KR" sz="105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API </a:t>
                      </a:r>
                      <a:r>
                        <a:rPr lang="ko-KR" altLang="en-US" sz="105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2977788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6163746" y="2786097"/>
            <a:ext cx="5340276" cy="1992810"/>
            <a:chOff x="38241" y="5011177"/>
            <a:chExt cx="6006086" cy="2266950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241" y="5011177"/>
              <a:ext cx="2910764" cy="226695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9177" y="5011177"/>
              <a:ext cx="3105150" cy="226695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645241" y="2786097"/>
            <a:ext cx="5311422" cy="1992810"/>
            <a:chOff x="1024414" y="1410147"/>
            <a:chExt cx="4393472" cy="1372294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5"/>
            <a:srcRect l="15884" r="11046"/>
            <a:stretch/>
          </p:blipFill>
          <p:spPr>
            <a:xfrm>
              <a:off x="1024414" y="1410147"/>
              <a:ext cx="1656184" cy="137229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0598" y="1410147"/>
              <a:ext cx="2737288" cy="13722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064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Feature Extraction &amp; Tracking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Feature </a:t>
            </a:r>
            <a:r>
              <a:rPr lang="en-US" altLang="ko-KR" sz="1600" b="1" dirty="0">
                <a:solidFill>
                  <a:schemeClr val="tx1"/>
                </a:solidFill>
              </a:rPr>
              <a:t>Tracking –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Lucas-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Kanade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Optical Flow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사용법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/>
              <a:t>Feature-based Tracking</a:t>
            </a:r>
            <a:r>
              <a:rPr lang="ko-KR" altLang="en-US" sz="1600" b="1" dirty="0"/>
              <a:t>을 위해 </a:t>
            </a:r>
            <a:r>
              <a:rPr lang="en-US" altLang="ko-KR" sz="1600" b="1" dirty="0"/>
              <a:t>Grayscale </a:t>
            </a:r>
            <a:r>
              <a:rPr lang="ko-KR" altLang="en-US" sz="1600" b="1" dirty="0"/>
              <a:t>이미지에 대한 </a:t>
            </a:r>
            <a:r>
              <a:rPr lang="en-US" altLang="ko-KR" sz="1600" b="1" dirty="0"/>
              <a:t>Feature Extraction</a:t>
            </a:r>
            <a:r>
              <a:rPr lang="ko-KR" altLang="en-US" sz="1600" b="1" dirty="0"/>
              <a:t>과 연동하여 </a:t>
            </a:r>
            <a:r>
              <a:rPr lang="ko-KR" altLang="en-US" sz="1600" b="1" dirty="0" smtClean="0"/>
              <a:t>사용함</a:t>
            </a:r>
            <a:endParaRPr lang="en-US" altLang="ko-KR" sz="1600" b="1" dirty="0" smtClean="0"/>
          </a:p>
          <a:p>
            <a:pPr marL="177800" indent="-177800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600" b="1" dirty="0"/>
              <a:t>Input</a:t>
            </a:r>
            <a:endParaRPr lang="en-US" altLang="ko-KR" sz="1600" b="1" dirty="0" smtClean="0"/>
          </a:p>
          <a:p>
            <a:pPr marL="666900" lvl="1" indent="-342900"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sz="1400" b="1" dirty="0" err="1"/>
              <a:t>prevImg</a:t>
            </a:r>
            <a:r>
              <a:rPr lang="en-US" altLang="ko-KR" sz="1400" b="1" dirty="0"/>
              <a:t> : </a:t>
            </a:r>
            <a:r>
              <a:rPr lang="ko-KR" altLang="en-US" sz="1400" b="1" dirty="0"/>
              <a:t>연속되는 이미지 중 이전 이미지 </a:t>
            </a:r>
            <a:r>
              <a:rPr lang="en-US" altLang="ko-KR" sz="1400" b="1" dirty="0"/>
              <a:t>(I</a:t>
            </a:r>
            <a:r>
              <a:rPr lang="en-US" altLang="ko-KR" sz="1400" b="1" baseline="-25000" dirty="0"/>
              <a:t>t-1</a:t>
            </a:r>
            <a:r>
              <a:rPr lang="en-US" altLang="ko-KR" sz="1400" b="1" dirty="0" smtClean="0"/>
              <a:t>)</a:t>
            </a:r>
          </a:p>
          <a:p>
            <a:pPr marL="666900" lvl="1" indent="-342900"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sz="1400" b="1" dirty="0" err="1"/>
              <a:t>nextImg</a:t>
            </a:r>
            <a:r>
              <a:rPr lang="en-US" altLang="ko-KR" sz="1400" b="1" dirty="0"/>
              <a:t> : </a:t>
            </a:r>
            <a:r>
              <a:rPr lang="ko-KR" altLang="en-US" sz="1400" b="1" dirty="0"/>
              <a:t>연속되는 이미지 중 현재 이미지 </a:t>
            </a:r>
            <a:r>
              <a:rPr lang="en-US" altLang="ko-KR" sz="1400" b="1" dirty="0"/>
              <a:t>(I</a:t>
            </a:r>
            <a:r>
              <a:rPr lang="en-US" altLang="ko-KR" sz="1400" b="1" baseline="-25000" dirty="0"/>
              <a:t>t</a:t>
            </a:r>
            <a:r>
              <a:rPr lang="en-US" altLang="ko-KR" sz="1400" b="1" dirty="0" smtClean="0"/>
              <a:t>)</a:t>
            </a:r>
          </a:p>
          <a:p>
            <a:pPr marL="666900" lvl="1" indent="-342900"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sz="1400" b="1" dirty="0" err="1"/>
              <a:t>prevPts</a:t>
            </a:r>
            <a:r>
              <a:rPr lang="en-US" altLang="ko-KR" sz="1400" b="1" dirty="0"/>
              <a:t> : </a:t>
            </a:r>
            <a:r>
              <a:rPr lang="ko-KR" altLang="en-US" sz="1400" b="1" dirty="0"/>
              <a:t>이전 이미지에서의 </a:t>
            </a:r>
            <a:r>
              <a:rPr lang="en-US" altLang="ko-KR" sz="1400" b="1" dirty="0"/>
              <a:t>Feature </a:t>
            </a:r>
            <a:r>
              <a:rPr lang="en-US" altLang="ko-KR" sz="1400" b="1" dirty="0" err="1"/>
              <a:t>Keypoint</a:t>
            </a:r>
            <a:endParaRPr lang="en-US" altLang="ko-KR" sz="1400" b="1" dirty="0"/>
          </a:p>
          <a:p>
            <a:pPr marL="666900" lvl="1" indent="-342900"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sz="1400" b="1" dirty="0"/>
              <a:t>Optical Flow </a:t>
            </a:r>
            <a:r>
              <a:rPr lang="en-US" altLang="ko-KR" sz="1400" b="1" dirty="0" smtClean="0"/>
              <a:t>Parameter</a:t>
            </a:r>
          </a:p>
          <a:p>
            <a:pPr lvl="2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altLang="ko-KR" b="1" dirty="0"/>
              <a:t>Size : Search Window Size (N x N</a:t>
            </a:r>
            <a:r>
              <a:rPr lang="en-US" altLang="ko-KR" b="1" dirty="0" smtClean="0"/>
              <a:t>)</a:t>
            </a:r>
          </a:p>
          <a:p>
            <a:pPr lvl="2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altLang="ko-KR" b="1" dirty="0" err="1"/>
              <a:t>maxLevel</a:t>
            </a:r>
            <a:r>
              <a:rPr lang="en-US" altLang="ko-KR" b="1" dirty="0"/>
              <a:t> : Image Pyramid </a:t>
            </a:r>
            <a:r>
              <a:rPr lang="ko-KR" altLang="en-US" b="1" dirty="0"/>
              <a:t>층 </a:t>
            </a:r>
            <a:r>
              <a:rPr lang="ko-KR" altLang="en-US" b="1" dirty="0" smtClean="0"/>
              <a:t>개수</a:t>
            </a:r>
            <a:endParaRPr lang="en-US" altLang="ko-KR" b="1" dirty="0" smtClean="0"/>
          </a:p>
          <a:p>
            <a:pPr lvl="2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Ø"/>
            </a:pPr>
            <a:r>
              <a:rPr lang="en-US" altLang="ko-KR" b="1" dirty="0" err="1" smtClean="0"/>
              <a:t>TermCriteria</a:t>
            </a:r>
            <a:r>
              <a:rPr lang="en-US" altLang="ko-KR" b="1" dirty="0" smtClean="0"/>
              <a:t> : Match Point </a:t>
            </a:r>
            <a:r>
              <a:rPr lang="ko-KR" altLang="en-US" b="1" dirty="0" smtClean="0"/>
              <a:t>탐색 종료 조건</a:t>
            </a:r>
            <a:endParaRPr lang="en-US" altLang="ko-KR" b="1" dirty="0"/>
          </a:p>
          <a:p>
            <a:pPr marL="177800" indent="-177800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en-US" altLang="ko-KR" sz="1600" b="1" smtClean="0"/>
              <a:t>Output</a:t>
            </a:r>
            <a:endParaRPr lang="en-US" altLang="ko-KR" sz="1600" b="1" dirty="0"/>
          </a:p>
          <a:p>
            <a:pPr marL="666900" lvl="1" indent="-342900"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sz="1400" b="1" dirty="0" err="1"/>
              <a:t>nextPts</a:t>
            </a:r>
            <a:r>
              <a:rPr lang="en-US" altLang="ko-KR" sz="1400" b="1" dirty="0"/>
              <a:t> : </a:t>
            </a:r>
            <a:r>
              <a:rPr lang="ko-KR" altLang="en-US" sz="1400" b="1" dirty="0"/>
              <a:t>현재 이미지 </a:t>
            </a:r>
            <a:r>
              <a:rPr lang="en-US" altLang="ko-KR" sz="1400" b="1" dirty="0"/>
              <a:t>(I</a:t>
            </a:r>
            <a:r>
              <a:rPr lang="en-US" altLang="ko-KR" sz="1400" b="1" baseline="-25000" dirty="0"/>
              <a:t>t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에서 이전 이미지의 </a:t>
            </a:r>
            <a:r>
              <a:rPr lang="en-US" altLang="ko-KR" sz="1400" b="1" dirty="0"/>
              <a:t>Feature </a:t>
            </a:r>
            <a:r>
              <a:rPr lang="en-US" altLang="ko-KR" sz="1400" b="1" dirty="0" err="1"/>
              <a:t>Keypoint</a:t>
            </a:r>
            <a:r>
              <a:rPr lang="ko-KR" altLang="en-US" sz="1400" b="1" dirty="0"/>
              <a:t>가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있을 예상 위치 </a:t>
            </a:r>
            <a:r>
              <a:rPr lang="en-US" altLang="ko-KR" sz="1050" b="1" dirty="0"/>
              <a:t>((u, v)</a:t>
            </a:r>
            <a:r>
              <a:rPr lang="ko-KR" altLang="en-US" sz="1050" b="1" dirty="0"/>
              <a:t>로 구성된 좌표 리스트</a:t>
            </a:r>
            <a:r>
              <a:rPr lang="en-US" altLang="ko-KR" sz="1050" b="1" dirty="0" smtClean="0"/>
              <a:t>)</a:t>
            </a:r>
          </a:p>
          <a:p>
            <a:pPr marL="666900" lvl="1" indent="-342900"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b="1" dirty="0"/>
              <a:t>status : </a:t>
            </a:r>
            <a:r>
              <a:rPr lang="ko-KR" altLang="en-US" b="1" dirty="0"/>
              <a:t>연속된 이미지의 </a:t>
            </a:r>
            <a:r>
              <a:rPr lang="en-US" altLang="ko-KR" b="1" dirty="0"/>
              <a:t>Feature </a:t>
            </a:r>
            <a:r>
              <a:rPr lang="en-US" altLang="ko-KR" b="1" dirty="0" err="1"/>
              <a:t>Keypoint</a:t>
            </a:r>
            <a:r>
              <a:rPr lang="ko-KR" altLang="en-US" b="1" dirty="0"/>
              <a:t>의 </a:t>
            </a:r>
            <a:r>
              <a:rPr lang="en-US" altLang="ko-KR" b="1" dirty="0"/>
              <a:t>Feature Match • Correspondence </a:t>
            </a:r>
            <a:r>
              <a:rPr lang="ko-KR" altLang="en-US" b="1" dirty="0"/>
              <a:t>여부 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일치 여부 </a:t>
            </a:r>
            <a:r>
              <a:rPr lang="en-US" altLang="ko-KR" sz="1100" b="1" dirty="0"/>
              <a:t>(0, 1)</a:t>
            </a:r>
            <a:r>
              <a:rPr lang="ko-KR" altLang="en-US" sz="1100" b="1" dirty="0"/>
              <a:t>로 구성된 리스트</a:t>
            </a:r>
            <a:r>
              <a:rPr lang="en-US" altLang="ko-KR" sz="1100" b="1" dirty="0" smtClean="0"/>
              <a:t>)</a:t>
            </a:r>
            <a:endParaRPr lang="en-US" altLang="ko-KR" b="1" dirty="0"/>
          </a:p>
          <a:p>
            <a:pPr marL="177800" indent="-177800">
              <a:spcBef>
                <a:spcPts val="0"/>
              </a:spcBef>
              <a:spcAft>
                <a:spcPts val="300"/>
              </a:spcAft>
              <a:buFont typeface="Wingdings" panose="05000000000000000000" pitchFamily="2" charset="2"/>
              <a:buChar char="§"/>
            </a:pPr>
            <a:r>
              <a:rPr lang="ko-KR" altLang="en-US" sz="1600" b="1" dirty="0"/>
              <a:t>사용방법</a:t>
            </a:r>
            <a:endParaRPr lang="en-US" altLang="ko-KR" sz="1600" b="1" dirty="0"/>
          </a:p>
          <a:p>
            <a:pPr marL="666900" lvl="1" indent="-342900"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ko-KR" altLang="en-US" sz="1400" b="1" dirty="0"/>
              <a:t>연속된 이미지의 </a:t>
            </a:r>
            <a:r>
              <a:rPr lang="en-US" altLang="ko-KR" sz="1400" b="1" dirty="0"/>
              <a:t>Feature </a:t>
            </a:r>
            <a:r>
              <a:rPr lang="en-US" altLang="ko-KR" sz="1400" b="1" dirty="0" err="1"/>
              <a:t>Keypoint</a:t>
            </a:r>
            <a:r>
              <a:rPr lang="ko-KR" altLang="en-US" sz="1400" b="1" dirty="0"/>
              <a:t>를 </a:t>
            </a:r>
            <a:r>
              <a:rPr lang="en-US" altLang="ko-KR" sz="1400" b="1" dirty="0" err="1"/>
              <a:t>cv.calcOpticalFlowPyrLK</a:t>
            </a:r>
            <a:r>
              <a:rPr lang="ko-KR" altLang="en-US" sz="1400" b="1" dirty="0"/>
              <a:t>에 전달하여 </a:t>
            </a:r>
            <a:r>
              <a:rPr lang="en-US" altLang="ko-KR" sz="1400" b="1" dirty="0" err="1"/>
              <a:t>nextPts</a:t>
            </a:r>
            <a:r>
              <a:rPr lang="ko-KR" altLang="en-US" sz="1400" b="1" dirty="0"/>
              <a:t>를 </a:t>
            </a:r>
            <a:r>
              <a:rPr lang="ko-KR" altLang="en-US" sz="1400" b="1" dirty="0" smtClean="0"/>
              <a:t>얻어냄</a:t>
            </a:r>
            <a:endParaRPr lang="en-US" altLang="ko-KR" sz="1400" b="1" dirty="0" smtClean="0"/>
          </a:p>
          <a:p>
            <a:pPr marL="666900" lvl="1" indent="-342900"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sz="1400" b="1" dirty="0"/>
              <a:t>Output ‘status’</a:t>
            </a:r>
            <a:r>
              <a:rPr lang="ko-KR" altLang="en-US" sz="1400" b="1" dirty="0"/>
              <a:t>에서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인 요소의 </a:t>
            </a:r>
            <a:r>
              <a:rPr lang="en-US" altLang="ko-KR" sz="1400" b="1" dirty="0"/>
              <a:t>Index</a:t>
            </a:r>
            <a:r>
              <a:rPr lang="ko-KR" altLang="en-US" sz="1400" b="1" dirty="0"/>
              <a:t>가 </a:t>
            </a:r>
            <a:r>
              <a:rPr lang="en-US" altLang="ko-KR" sz="1400" b="1" dirty="0" err="1"/>
              <a:t>prevPts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nextPts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사이의 </a:t>
            </a:r>
            <a:r>
              <a:rPr lang="en-US" altLang="ko-KR" sz="1400" b="1" dirty="0"/>
              <a:t>Feature Correspondence</a:t>
            </a:r>
            <a:r>
              <a:rPr lang="ko-KR" altLang="en-US" sz="1400" b="1" dirty="0" smtClean="0"/>
              <a:t>임</a:t>
            </a:r>
            <a:endParaRPr lang="en-US" altLang="ko-KR" sz="1400" b="1" dirty="0" smtClean="0"/>
          </a:p>
          <a:p>
            <a:pPr marL="666900" lvl="1" indent="-342900">
              <a:spcBef>
                <a:spcPts val="0"/>
              </a:spcBef>
              <a:spcAft>
                <a:spcPts val="300"/>
              </a:spcAft>
              <a:buFont typeface="+mj-ea"/>
              <a:buAutoNum type="circleNumDbPlain"/>
            </a:pPr>
            <a:r>
              <a:rPr lang="en-US" altLang="ko-KR" sz="1400" b="1" dirty="0" err="1"/>
              <a:t>prevPts</a:t>
            </a:r>
            <a:r>
              <a:rPr lang="ko-KR" altLang="en-US" sz="1400" b="1" dirty="0"/>
              <a:t>와 </a:t>
            </a:r>
            <a:r>
              <a:rPr lang="en-US" altLang="ko-KR" sz="1400" b="1" dirty="0" err="1"/>
              <a:t>nextPts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사이에서 </a:t>
            </a:r>
            <a:r>
              <a:rPr lang="en-US" altLang="ko-KR" sz="1400" b="1" dirty="0"/>
              <a:t>‘status’</a:t>
            </a:r>
            <a:r>
              <a:rPr lang="ko-KR" altLang="en-US" sz="1400" b="1" dirty="0"/>
              <a:t>가 </a:t>
            </a:r>
            <a:r>
              <a:rPr lang="en-US" altLang="ko-KR" sz="1400" b="1" dirty="0"/>
              <a:t>1</a:t>
            </a:r>
            <a:r>
              <a:rPr lang="ko-KR" altLang="en-US" sz="1400" b="1" dirty="0"/>
              <a:t>인 요소의 </a:t>
            </a:r>
            <a:r>
              <a:rPr lang="en-US" altLang="ko-KR" sz="1400" b="1" dirty="0"/>
              <a:t>Index</a:t>
            </a:r>
            <a:r>
              <a:rPr lang="ko-KR" altLang="en-US" sz="1400" b="1" dirty="0"/>
              <a:t>에 해당되는 </a:t>
            </a:r>
            <a:r>
              <a:rPr lang="en-US" altLang="ko-KR" sz="1400" b="1" dirty="0" err="1"/>
              <a:t>Keypoint</a:t>
            </a:r>
            <a:r>
              <a:rPr lang="en-US" altLang="ko-KR" sz="1400" b="1" dirty="0"/>
              <a:t> </a:t>
            </a:r>
            <a:r>
              <a:rPr lang="en-US" altLang="ko-KR" sz="1050" b="1" dirty="0"/>
              <a:t>(Optical Flow</a:t>
            </a:r>
            <a:r>
              <a:rPr lang="ko-KR" altLang="en-US" sz="1050" b="1" dirty="0"/>
              <a:t>를 통해 </a:t>
            </a:r>
            <a:r>
              <a:rPr lang="en-US" altLang="ko-KR" sz="1050" b="1" dirty="0"/>
              <a:t>Match</a:t>
            </a:r>
            <a:r>
              <a:rPr lang="ko-KR" altLang="en-US" sz="1050" b="1" dirty="0"/>
              <a:t>된 요소</a:t>
            </a:r>
            <a:r>
              <a:rPr lang="en-US" altLang="ko-KR" sz="1050" b="1" dirty="0"/>
              <a:t>)</a:t>
            </a:r>
            <a:r>
              <a:rPr lang="ko-KR" altLang="en-US" sz="1400" b="1" dirty="0"/>
              <a:t>를 사용함</a:t>
            </a:r>
            <a:endParaRPr lang="en-US" altLang="ko-KR" b="1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570" y="3902547"/>
            <a:ext cx="4329895" cy="792089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6751137" y="4118572"/>
            <a:ext cx="72008" cy="72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7975273" y="4262587"/>
            <a:ext cx="72008" cy="720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꺾인 연결선 7"/>
          <p:cNvCxnSpPr>
            <a:endCxn id="5" idx="6"/>
          </p:cNvCxnSpPr>
          <p:nvPr/>
        </p:nvCxnSpPr>
        <p:spPr>
          <a:xfrm rot="5400000">
            <a:off x="6817739" y="3789130"/>
            <a:ext cx="370852" cy="360040"/>
          </a:xfrm>
          <a:prstGeom prst="bentConnector2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/>
          <p:nvPr/>
        </p:nvCxnSpPr>
        <p:spPr>
          <a:xfrm rot="10800000" flipV="1">
            <a:off x="8047282" y="3783721"/>
            <a:ext cx="585481" cy="514869"/>
          </a:xfrm>
          <a:prstGeom prst="bentConnector3">
            <a:avLst>
              <a:gd name="adj1" fmla="val -43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40960"/>
              </p:ext>
            </p:extLst>
          </p:nvPr>
        </p:nvGraphicFramePr>
        <p:xfrm>
          <a:off x="5382985" y="2869324"/>
          <a:ext cx="432048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0080">
                  <a:extLst>
                    <a:ext uri="{9D8B030D-6E8A-4147-A177-3AD203B41FA5}">
                      <a16:colId xmlns:a16="http://schemas.microsoft.com/office/drawing/2014/main" val="203324063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52578429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1736261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11635171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199388151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4198734826"/>
                    </a:ext>
                  </a:extLst>
                </a:gridCol>
              </a:tblGrid>
              <a:tr h="168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prevPts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v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v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• •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v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</a:t>
                      </a:r>
                      <a:r>
                        <a:rPr lang="en-US" altLang="ko-KR" sz="900" baseline="-25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393076"/>
                  </a:ext>
                </a:extLst>
              </a:tr>
              <a:tr h="168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nextPts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(u’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v’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(u’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v’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• •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(u’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v’</a:t>
                      </a:r>
                      <a:r>
                        <a:rPr lang="en-US" altLang="ko-KR" sz="900" baseline="-250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n-1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u’</a:t>
                      </a:r>
                      <a:r>
                        <a:rPr lang="en-US" altLang="ko-KR" sz="900" baseline="-25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9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v’</a:t>
                      </a:r>
                      <a:r>
                        <a:rPr lang="en-US" altLang="ko-KR" sz="900" baseline="-250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099306"/>
                  </a:ext>
                </a:extLst>
              </a:tr>
              <a:tr h="1682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status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• •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6536785"/>
                  </a:ext>
                </a:extLst>
              </a:tr>
              <a:tr h="168296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미사용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• • •</a:t>
                      </a:r>
                      <a:endParaRPr lang="ko-KR" altLang="en-US" sz="900" dirty="0" smtClean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미사용</a:t>
                      </a:r>
                      <a:endParaRPr lang="ko-KR" altLang="en-US" sz="9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4128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91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0" y="5262296"/>
            <a:ext cx="10977535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err="1" smtClean="0">
                <a:solidFill>
                  <a:schemeClr val="bg1"/>
                </a:solidFill>
              </a:rPr>
              <a:t>Epipolar</a:t>
            </a:r>
            <a:r>
              <a:rPr lang="en-US" altLang="ko-KR" sz="4000" b="1" spc="-30" dirty="0" smtClean="0">
                <a:solidFill>
                  <a:schemeClr val="bg1"/>
                </a:solidFill>
              </a:rPr>
              <a:t> Geometry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4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 err="1" smtClean="0"/>
              <a:t>Epipolar</a:t>
            </a:r>
            <a:r>
              <a:rPr lang="en-US" altLang="ko-KR" b="1" dirty="0" smtClean="0"/>
              <a:t> Geometry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4"/>
            <a:ext cx="11140910" cy="872248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Epipolar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Geometry 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altLang="ko-KR" b="1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l="6056"/>
          <a:stretch/>
        </p:blipFill>
        <p:spPr>
          <a:xfrm>
            <a:off x="581193" y="2322287"/>
            <a:ext cx="2414556" cy="149609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95749" y="2508380"/>
            <a:ext cx="861506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개의 이미지가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3D World </a:t>
            </a:r>
            <a:r>
              <a:rPr lang="ko-KR" altLang="en-US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좌표계에서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동일한 점을 바라보면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해당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3D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지점과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 이미지상 투영된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Pixel,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총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개의 점이 동일한 평면에 존재할 수 있다면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2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 이미지상 투영된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Pixel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사이의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Rotation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Translation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 구하여 카메라의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Transformation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을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(Rotation + Translation)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구할 수 있다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endParaRPr lang="en-US" altLang="ko-KR" sz="200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9899" y="3858712"/>
            <a:ext cx="9817111" cy="29700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 Pose Estimation through </a:t>
            </a:r>
            <a:r>
              <a:rPr lang="en-US" altLang="ko-KR" sz="16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Epipolar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Geometry – OpenCV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구현 </a:t>
            </a: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① 2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 간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추출함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Feature Extraction : SIFT, SURF, ORB,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etc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Tracking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Matching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각 이미지에 동시에 존재하는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구함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 Feature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Tracking : Lucas-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Kanade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Gunnar-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Farneback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PCAFlow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SimpleFlow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en-US" altLang="ko-KR" sz="1400" dirty="0" err="1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etc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 Feature Matching : Brute Force Matcher, FLANN Matcher,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etc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③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동일한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지점에 대한 각 이미지의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Pixel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위치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(Matching Feature 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기반으로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Essential Matrix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유도함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OpenCV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cv.findEssentialMatrix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API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</a:t>
            </a: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④ Essential Matrix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Decomposition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하여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Rotation Matrix</a:t>
            </a:r>
            <a:r>
              <a: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Matrix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유도함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Aft>
                <a:spcPts val="600"/>
              </a:spcAft>
            </a:pP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OpenCV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cv.recoverPose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API 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사용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141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 err="1" smtClean="0"/>
              <a:t>Epipolar</a:t>
            </a:r>
            <a:r>
              <a:rPr lang="en-US" altLang="ko-KR" b="1" dirty="0" smtClean="0"/>
              <a:t> Geometry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Intrinsic Parameter for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Epipolar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Geometry ]</a:t>
            </a: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0" indent="0">
              <a:lnSpc>
                <a:spcPts val="1920"/>
              </a:lnSpc>
              <a:buNone/>
            </a:pP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ts val="192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/>
              <a:t>Intrinsic Parameter : 3D World </a:t>
            </a:r>
            <a:r>
              <a:rPr lang="ko-KR" altLang="en-US" sz="1400" b="1" dirty="0"/>
              <a:t>상의 좌표가 </a:t>
            </a:r>
            <a:r>
              <a:rPr lang="en-US" altLang="ko-KR" sz="1400" b="1" dirty="0"/>
              <a:t>2D </a:t>
            </a:r>
            <a:r>
              <a:rPr lang="ko-KR" altLang="en-US" sz="1400" b="1" dirty="0"/>
              <a:t>이미지에 </a:t>
            </a:r>
            <a:r>
              <a:rPr lang="en-US" altLang="ko-KR" sz="1400" b="1" dirty="0"/>
              <a:t>Projection </a:t>
            </a:r>
            <a:r>
              <a:rPr lang="ko-KR" altLang="en-US" sz="1400" b="1" dirty="0"/>
              <a:t>물리적인 특성 </a:t>
            </a:r>
            <a:r>
              <a:rPr lang="ko-KR" altLang="en-US" sz="1400" b="1" dirty="0" smtClean="0"/>
              <a:t>정의</a:t>
            </a:r>
            <a:endParaRPr lang="en-US" altLang="ko-KR" sz="1400" b="1" dirty="0" smtClean="0"/>
          </a:p>
          <a:p>
            <a:pPr lvl="1">
              <a:lnSpc>
                <a:spcPts val="192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ko-KR" sz="1200" b="1" dirty="0" err="1"/>
              <a:t>fx</a:t>
            </a:r>
            <a:r>
              <a:rPr lang="en-US" altLang="ko-KR" sz="1200" b="1" dirty="0"/>
              <a:t>, </a:t>
            </a:r>
            <a:r>
              <a:rPr lang="en-US" altLang="ko-KR" sz="1200" b="1" dirty="0" err="1"/>
              <a:t>fy</a:t>
            </a:r>
            <a:r>
              <a:rPr lang="en-US" altLang="ko-KR" sz="1200" b="1" dirty="0"/>
              <a:t> (Focal Length) : </a:t>
            </a:r>
            <a:r>
              <a:rPr lang="ko-KR" altLang="en-US" sz="1200" dirty="0"/>
              <a:t>렌즈의 중심과 </a:t>
            </a:r>
            <a:r>
              <a:rPr lang="ko-KR" altLang="en-US" sz="1200" dirty="0" smtClean="0"/>
              <a:t>이미지센서</a:t>
            </a:r>
            <a:r>
              <a:rPr lang="ko-KR" altLang="en-US" sz="1200" dirty="0"/>
              <a:t>와</a:t>
            </a:r>
            <a:r>
              <a:rPr lang="ko-KR" altLang="en-US" sz="1200" dirty="0" smtClean="0"/>
              <a:t>의 거리 </a:t>
            </a:r>
            <a:r>
              <a:rPr lang="en-US" altLang="ko-KR" sz="1200" dirty="0" smtClean="0"/>
              <a:t>/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OpenCV </a:t>
            </a:r>
            <a:r>
              <a:rPr lang="en-US" altLang="ko-KR" sz="1200" b="1" dirty="0">
                <a:solidFill>
                  <a:srgbClr val="FF0000"/>
                </a:solidFill>
              </a:rPr>
              <a:t>API</a:t>
            </a:r>
            <a:r>
              <a:rPr lang="ko-KR" altLang="en-US" sz="1200" b="1" dirty="0">
                <a:solidFill>
                  <a:srgbClr val="FF0000"/>
                </a:solidFill>
              </a:rPr>
              <a:t> 상 단위 </a:t>
            </a:r>
            <a:r>
              <a:rPr lang="en-US" altLang="ko-KR" sz="1200" b="1" dirty="0">
                <a:solidFill>
                  <a:srgbClr val="FF0000"/>
                </a:solidFill>
              </a:rPr>
              <a:t>= Pixel ≠ mm (</a:t>
            </a:r>
            <a:r>
              <a:rPr lang="ko-KR" altLang="en-US" sz="1200" b="1" dirty="0">
                <a:solidFill>
                  <a:srgbClr val="FF0000"/>
                </a:solidFill>
              </a:rPr>
              <a:t>거리 개념이나 거리 단위가 아닌 </a:t>
            </a:r>
            <a:r>
              <a:rPr lang="en-US" altLang="ko-KR" sz="1200" b="1" dirty="0">
                <a:solidFill>
                  <a:srgbClr val="FF0000"/>
                </a:solidFill>
              </a:rPr>
              <a:t>Pixel</a:t>
            </a:r>
            <a:r>
              <a:rPr lang="ko-KR" altLang="en-US" sz="1200" b="1" dirty="0">
                <a:solidFill>
                  <a:srgbClr val="FF0000"/>
                </a:solidFill>
              </a:rPr>
              <a:t>로 표현함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)</a:t>
            </a:r>
            <a:endParaRPr lang="en-US" altLang="ko-KR" sz="1200" dirty="0" smtClean="0"/>
          </a:p>
          <a:p>
            <a:pPr lvl="1">
              <a:lnSpc>
                <a:spcPts val="192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ko-KR" sz="1200" b="1" dirty="0"/>
              <a:t>cx, cy (Optical Center / Principal Point) : </a:t>
            </a:r>
            <a:r>
              <a:rPr lang="ko-KR" altLang="en-US" sz="1200" dirty="0"/>
              <a:t>이미지의 </a:t>
            </a:r>
            <a:r>
              <a:rPr lang="ko-KR" altLang="en-US" sz="1200" dirty="0" smtClean="0"/>
              <a:t>중심점 </a:t>
            </a:r>
            <a:r>
              <a:rPr lang="en-US" altLang="ko-KR" sz="1200" dirty="0" smtClean="0"/>
              <a:t>(</a:t>
            </a:r>
            <a:r>
              <a:rPr lang="en-US" altLang="ko-KR" sz="1200" dirty="0"/>
              <a:t>(cx = </a:t>
            </a:r>
            <a:r>
              <a:rPr lang="ko-KR" altLang="en-US" sz="1200" dirty="0"/>
              <a:t>이미지 가로 길이 </a:t>
            </a:r>
            <a:r>
              <a:rPr lang="en-US" altLang="ko-KR" sz="1200" dirty="0"/>
              <a:t>* 0.5 / cy = </a:t>
            </a:r>
            <a:r>
              <a:rPr lang="ko-KR" altLang="en-US" sz="1200" dirty="0"/>
              <a:t>이미지 세로 길이 </a:t>
            </a:r>
            <a:r>
              <a:rPr lang="en-US" altLang="ko-KR" sz="1200" dirty="0"/>
              <a:t>* 0.5</a:t>
            </a:r>
            <a:r>
              <a:rPr lang="en-US" altLang="ko-KR" sz="1200" dirty="0" smtClean="0"/>
              <a:t>))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ts val="192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/>
              <a:t>Extrinsic Parameter : </a:t>
            </a:r>
            <a:r>
              <a:rPr lang="ko-KR" altLang="en-US" sz="1400" b="1" dirty="0"/>
              <a:t>외부 변화에 의해 </a:t>
            </a:r>
            <a:r>
              <a:rPr lang="en-US" altLang="ko-KR" sz="1400" b="1" dirty="0"/>
              <a:t>3D – 2D Projection </a:t>
            </a:r>
            <a:r>
              <a:rPr lang="ko-KR" altLang="en-US" sz="1400" b="1" dirty="0"/>
              <a:t>변화되는 특성 정의 </a:t>
            </a:r>
            <a:r>
              <a:rPr lang="en-US" altLang="ko-KR" sz="1400" b="1" dirty="0"/>
              <a:t>/ Transformation Matrix</a:t>
            </a:r>
          </a:p>
          <a:p>
            <a:pPr lvl="1">
              <a:lnSpc>
                <a:spcPts val="192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ko-KR" sz="1200" b="1" dirty="0"/>
              <a:t>Rotation Matrix (r</a:t>
            </a:r>
            <a:r>
              <a:rPr lang="en-US" altLang="ko-KR" sz="1200" b="1" baseline="-25000" dirty="0"/>
              <a:t>11</a:t>
            </a:r>
            <a:r>
              <a:rPr lang="en-US" altLang="ko-KR" sz="1200" b="1" dirty="0"/>
              <a:t> ~ r</a:t>
            </a:r>
            <a:r>
              <a:rPr lang="en-US" altLang="ko-KR" sz="1200" b="1" baseline="-25000" dirty="0"/>
              <a:t>33</a:t>
            </a:r>
            <a:r>
              <a:rPr lang="en-US" altLang="ko-KR" sz="1200" b="1" dirty="0"/>
              <a:t>) : </a:t>
            </a:r>
            <a:r>
              <a:rPr lang="ko-KR" altLang="en-US" sz="1200" dirty="0"/>
              <a:t>카메라의 회전을 </a:t>
            </a:r>
            <a:r>
              <a:rPr lang="ko-KR" altLang="en-US" sz="1200" dirty="0" smtClean="0"/>
              <a:t>표현함 </a:t>
            </a:r>
            <a:r>
              <a:rPr lang="en-US" altLang="ko-KR" sz="1200" dirty="0" smtClean="0"/>
              <a:t>/ </a:t>
            </a:r>
            <a:r>
              <a:rPr lang="en-US" altLang="ko-KR" sz="1200" b="1" dirty="0"/>
              <a:t>Translation Matrix (t</a:t>
            </a:r>
            <a:r>
              <a:rPr lang="en-US" altLang="ko-KR" sz="1200" b="1" baseline="-25000" dirty="0"/>
              <a:t>1</a:t>
            </a:r>
            <a:r>
              <a:rPr lang="en-US" altLang="ko-KR" sz="1200" b="1" dirty="0"/>
              <a:t> ~ t</a:t>
            </a:r>
            <a:r>
              <a:rPr lang="en-US" altLang="ko-KR" sz="1200" b="1" baseline="-25000" dirty="0"/>
              <a:t>3</a:t>
            </a:r>
            <a:r>
              <a:rPr lang="en-US" altLang="ko-KR" sz="1200" b="1" dirty="0"/>
              <a:t>) : </a:t>
            </a:r>
            <a:r>
              <a:rPr lang="ko-KR" altLang="en-US" sz="1200" dirty="0"/>
              <a:t>카메라의 수평이동을 표현함</a:t>
            </a:r>
            <a:endParaRPr lang="en-US" altLang="ko-KR" sz="1200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814" y="2549878"/>
            <a:ext cx="5400601" cy="14155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00" y="2453023"/>
            <a:ext cx="2448272" cy="16417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3025902" y="3748304"/>
            <a:ext cx="8194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2D Projected</a:t>
            </a:r>
          </a:p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Image Point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65814" y="3776465"/>
            <a:ext cx="1338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Intrinsic Camera Matrix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9062" y="3776465"/>
            <a:ext cx="1353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Extrinsic Camera Matrix</a:t>
            </a:r>
            <a:endParaRPr lang="ko-KR" altLang="en-US" sz="8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0368" y="2431802"/>
            <a:ext cx="20425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3D-2D Projection Relationship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59595" y="5802874"/>
            <a:ext cx="10751213" cy="955437"/>
          </a:xfrm>
          <a:prstGeom prst="rect">
            <a:avLst/>
          </a:prstGeom>
          <a:solidFill>
            <a:srgbClr val="FFE0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Camera Calibration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확실한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Camera Matrix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확보되지 못하거나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제대로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Camera Matrix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전달하지 못하면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Essential Matrix Decomposition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통한 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Rotation/Translation Estimation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틀리게 되면서 </a:t>
            </a:r>
            <a:r>
              <a:rPr lang="en-US" altLang="ko-KR" sz="11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Error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기하급수적으로 높아짐 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ko-KR" sz="11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1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(∵ </a:t>
            </a:r>
            <a:r>
              <a:rPr lang="ko-KR" altLang="en-US" sz="11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카메라의 </a:t>
            </a:r>
            <a:r>
              <a:rPr lang="en-US" altLang="ko-KR" sz="11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3D-2D Projection</a:t>
            </a:r>
            <a:r>
              <a:rPr lang="ko-KR" altLang="en-US" sz="11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물리적 특성에 대해 </a:t>
            </a:r>
            <a:r>
              <a:rPr lang="en-US" altLang="ko-KR" sz="11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Error</a:t>
            </a:r>
            <a:r>
              <a:rPr lang="ko-KR" altLang="en-US" sz="11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발생하기 때문임</a:t>
            </a:r>
            <a:r>
              <a:rPr lang="en-US" altLang="ko-KR" sz="1100" b="1" dirty="0" smtClean="0">
                <a:solidFill>
                  <a:srgbClr val="00206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100" b="1" dirty="0">
              <a:solidFill>
                <a:srgbClr val="00206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640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4584" y="561443"/>
            <a:ext cx="11262818" cy="570619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Reference Materials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Visual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Tutorial –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Davide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Scaramuzza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, Friedrich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Fraundorfer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(IEEE Robotics &amp; 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Automation Magazine / https://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ieeexplore.ieee.org/document/6096039)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Pose from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Epioplar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Geometry – Thomas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Opsahl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University of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Oslo)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9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b="1" u="sng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</a:t>
            </a:r>
            <a:r>
              <a:rPr lang="en-US" altLang="ko-KR" sz="90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://www.uio.no/studier/emner/matnat/its/nedlagte-emner/UNIK4690/v16/forelesninger/lecture_7_3-pose-from-epipolar-geometry.pdf</a:t>
            </a:r>
            <a:r>
              <a:rPr lang="en-US" altLang="ko-KR" sz="9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Introduction to Machine Vision (ENB339) – Peter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Corke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(Queensland University of Technology)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https://www.youtube.com/watch?v=N_a6IP6KUSE&amp;list=PL-cZT00o1h6JGiQcrlNFGi2aVdWzH6ios</a:t>
            </a:r>
            <a:r>
              <a:rPr lang="en-US" altLang="ko-KR" sz="12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QUT Robot Academy</a:t>
            </a:r>
          </a:p>
          <a:p>
            <a:pPr>
              <a:lnSpc>
                <a:spcPct val="150000"/>
              </a:lnSpc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    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b="1" u="sng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https://robotacademy.net.au/</a:t>
            </a:r>
            <a:r>
              <a:rPr lang="en-US" altLang="ko-KR" sz="12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컴퓨터 비전 특강 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– 2020 </a:t>
            </a:r>
            <a:r>
              <a:rPr lang="ko-KR" altLang="en-US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컴퓨터공학과 대학원 수업 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문영식 교수님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 in OpenCV (C++/Python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en-US" altLang="ko-KR" sz="105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5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https://learnopencv.com/optical-flow-in-opencv</a:t>
            </a:r>
            <a:r>
              <a:rPr lang="en-US" altLang="ko-KR" sz="1050" b="1" u="sng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05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 smtClean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Depth Estimation : Basics 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and Intuition </a:t>
            </a:r>
            <a:r>
              <a:rPr lang="en-US" altLang="ko-KR" sz="105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05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https://towardsdatascience.com/depth-estimation-1-basics-and-intuition-86f2c9538cd1</a:t>
            </a:r>
            <a:r>
              <a:rPr lang="en-US" altLang="ko-KR" sz="105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Monocular Visual </a:t>
            </a:r>
            <a:r>
              <a:rPr lang="en-US" altLang="ko-KR" sz="1600" b="1" dirty="0" err="1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using </a:t>
            </a:r>
            <a:r>
              <a:rPr lang="en-US" altLang="ko-KR" sz="16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OpenCV – </a:t>
            </a:r>
            <a:r>
              <a:rPr lang="en-US" altLang="ko-KR" sz="1600" b="1" dirty="0" err="1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Avi</a:t>
            </a:r>
            <a:r>
              <a:rPr lang="en-US" altLang="ko-KR" sz="16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 Singh </a:t>
            </a:r>
            <a:r>
              <a:rPr lang="en-US" altLang="ko-KR" sz="1100" b="1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100" b="1" u="sng" dirty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https://avisingh599.github.io/vision/monocular-vo</a:t>
            </a:r>
            <a:r>
              <a:rPr lang="en-US" altLang="ko-KR" sz="1100" b="1" u="sng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en-US" altLang="ko-KR" sz="1100" b="1" dirty="0" smtClean="0">
                <a:ln>
                  <a:solidFill>
                    <a:schemeClr val="bg1">
                      <a:lumMod val="95000"/>
                      <a:alpha val="30000"/>
                    </a:schemeClr>
                  </a:solidFill>
                </a:ln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600" b="1" dirty="0">
              <a:ln>
                <a:solidFill>
                  <a:schemeClr val="bg1">
                    <a:lumMod val="95000"/>
                    <a:alpha val="30000"/>
                  </a:schemeClr>
                </a:solidFill>
              </a:ln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417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 err="1" smtClean="0"/>
              <a:t>Epipolar</a:t>
            </a:r>
            <a:r>
              <a:rPr lang="en-US" altLang="ko-KR" b="1" dirty="0" smtClean="0"/>
              <a:t> Geometry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4"/>
            <a:ext cx="11140910" cy="872248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지금까지의 과정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</a:p>
          <a:p>
            <a:pPr marL="0" indent="0">
              <a:spcBef>
                <a:spcPts val="0"/>
              </a:spcBef>
              <a:spcAft>
                <a:spcPts val="300"/>
              </a:spcAft>
              <a:buNone/>
            </a:pPr>
            <a:endParaRPr lang="en-US" altLang="ko-KR" b="1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695493" y="2535198"/>
            <a:ext cx="4848861" cy="4094201"/>
            <a:chOff x="469899" y="2512339"/>
            <a:chExt cx="4068400" cy="352839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/>
            <a:srcRect b="38776"/>
            <a:stretch/>
          </p:blipFill>
          <p:spPr>
            <a:xfrm>
              <a:off x="469900" y="2512339"/>
              <a:ext cx="4068399" cy="2160239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rcRect t="61224"/>
            <a:stretch/>
          </p:blipFill>
          <p:spPr>
            <a:xfrm>
              <a:off x="469899" y="4672578"/>
              <a:ext cx="4068399" cy="1368153"/>
            </a:xfrm>
            <a:prstGeom prst="rect">
              <a:avLst/>
            </a:prstGeom>
          </p:spPr>
        </p:pic>
      </p:grpSp>
      <p:sp>
        <p:nvSpPr>
          <p:cNvPr id="4" name="직사각형 3"/>
          <p:cNvSpPr/>
          <p:nvPr/>
        </p:nvSpPr>
        <p:spPr>
          <a:xfrm>
            <a:off x="695492" y="4032069"/>
            <a:ext cx="4467057" cy="75764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95492" y="4789714"/>
            <a:ext cx="4467057" cy="177301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469380" y="4010781"/>
            <a:ext cx="4019690" cy="800219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Tracking with Optical Flow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69380" y="5276109"/>
            <a:ext cx="4019690" cy="800219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Essential Matrix Decomposition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using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Epipolar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Geometry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7" name="직선 화살표 연결선 16"/>
          <p:cNvCxnSpPr>
            <a:stCxn id="4" idx="3"/>
            <a:endCxn id="6" idx="1"/>
          </p:cNvCxnSpPr>
          <p:nvPr/>
        </p:nvCxnSpPr>
        <p:spPr>
          <a:xfrm flipV="1">
            <a:off x="5162549" y="4410891"/>
            <a:ext cx="1306831" cy="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14" idx="3"/>
            <a:endCxn id="15" idx="1"/>
          </p:cNvCxnSpPr>
          <p:nvPr/>
        </p:nvCxnSpPr>
        <p:spPr>
          <a:xfrm>
            <a:off x="5162549" y="5676219"/>
            <a:ext cx="130683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469380" y="2380616"/>
            <a:ext cx="53096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과연 이것만으로 모든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Visual 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경우에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충분히 적용할 수 있는가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Stereo Vision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에서는 사용 가능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(∵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서로 고정된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개의 카메라 간 관계를 통해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Depth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구할 수 있음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Monocular Vision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에서는 사용 불가능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(∵ Monocular Vision</a:t>
            </a:r>
            <a:r>
              <a:rPr lang="ko-KR" altLang="en-US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한계점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endParaRPr lang="en-US" altLang="ko-KR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3810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0" y="5262296"/>
            <a:ext cx="10977535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Scale Estimation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66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</a:t>
            </a:r>
            <a:r>
              <a:rPr lang="ko-KR" altLang="en-US" sz="1600" b="1" dirty="0">
                <a:solidFill>
                  <a:schemeClr val="tx1"/>
                </a:solidFill>
              </a:rPr>
              <a:t>의 한계점 </a:t>
            </a:r>
            <a:r>
              <a:rPr lang="en-US" altLang="ko-KR" sz="1600" b="1" dirty="0">
                <a:solidFill>
                  <a:schemeClr val="tx1"/>
                </a:solidFill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</a:rPr>
              <a:t>거리감 소실에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의한 거리 단위 소실</a:t>
            </a:r>
            <a:r>
              <a:rPr lang="en-US" altLang="ko-KR" sz="1600" b="1" dirty="0">
                <a:solidFill>
                  <a:schemeClr val="tx1"/>
                </a:solidFill>
              </a:rPr>
              <a:t> 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 smtClean="0"/>
              <a:t>Epipolar</a:t>
            </a:r>
            <a:r>
              <a:rPr lang="en-US" altLang="ko-KR" sz="1600" b="1" dirty="0" smtClean="0"/>
              <a:t> Geometry</a:t>
            </a:r>
            <a:r>
              <a:rPr lang="ko-KR" altLang="en-US" sz="1600" b="1" dirty="0" smtClean="0"/>
              <a:t>의 </a:t>
            </a:r>
            <a:r>
              <a:rPr lang="en-US" altLang="ko-KR" sz="1600" b="1" dirty="0" smtClean="0"/>
              <a:t>Essential Matrix</a:t>
            </a:r>
            <a:r>
              <a:rPr lang="ko-KR" altLang="en-US" sz="1600" b="1" dirty="0" smtClean="0"/>
              <a:t>를 통해서 얻어낸 </a:t>
            </a:r>
            <a:r>
              <a:rPr lang="en-US" altLang="ko-KR" sz="1600" b="1" dirty="0" smtClean="0"/>
              <a:t>Translation Matrix</a:t>
            </a:r>
            <a:r>
              <a:rPr lang="ko-KR" altLang="en-US" sz="1600" b="1" dirty="0" smtClean="0"/>
              <a:t>와 </a:t>
            </a:r>
            <a:r>
              <a:rPr lang="en-US" altLang="ko-KR" sz="1600" b="1" dirty="0" smtClean="0"/>
              <a:t>Rotation Matrix</a:t>
            </a:r>
            <a:r>
              <a:rPr lang="ko-KR" altLang="en-US" sz="1600" b="1" dirty="0" smtClean="0"/>
              <a:t>는 </a:t>
            </a:r>
            <a:r>
              <a:rPr lang="en-US" altLang="ko-KR" sz="1600" b="1" dirty="0" smtClean="0"/>
              <a:t>Unit Matrix</a:t>
            </a:r>
            <a:r>
              <a:rPr lang="ko-KR" altLang="en-US" sz="1600" b="1" dirty="0" smtClean="0"/>
              <a:t>임</a:t>
            </a:r>
            <a:r>
              <a:rPr lang="en-US" altLang="ko-KR" sz="1600" b="1" dirty="0" smtClean="0"/>
              <a:t>.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600" b="1" dirty="0" smtClean="0"/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이 뜻은 카메라의 이동 방향과 회전 방향만 알 수 있을 뿐 얼마만큼 이동과 회전을 했는지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어떤 단위 </a:t>
            </a:r>
            <a:r>
              <a:rPr lang="en-US" altLang="ko-KR" sz="1600" b="1" dirty="0" smtClean="0"/>
              <a:t>(m or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cm / Degree or Radian)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표현 해야하는지 모른다는 것임</a:t>
            </a:r>
            <a:r>
              <a:rPr lang="en-US" altLang="ko-KR" sz="1600" b="1" dirty="0" smtClean="0"/>
              <a:t>.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600" b="1" dirty="0"/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Scale</a:t>
            </a:r>
            <a:r>
              <a:rPr lang="ko-KR" altLang="en-US" sz="1600" b="1" dirty="0" smtClean="0"/>
              <a:t>에 대한 정의 및 추측 </a:t>
            </a:r>
            <a:r>
              <a:rPr lang="en-US" altLang="ko-KR" sz="1600" b="1" dirty="0" smtClean="0"/>
              <a:t>(Scale Estimation)</a:t>
            </a:r>
            <a:r>
              <a:rPr lang="ko-KR" altLang="en-US" sz="1600" b="1" dirty="0"/>
              <a:t>이</a:t>
            </a:r>
            <a:r>
              <a:rPr lang="ko-KR" altLang="en-US" sz="1600" b="1" dirty="0" smtClean="0"/>
              <a:t> 필요함</a:t>
            </a:r>
            <a:r>
              <a:rPr lang="en-US" altLang="ko-KR" sz="1600" b="1" dirty="0" smtClean="0"/>
              <a:t>.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600" b="1" dirty="0" smtClean="0"/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600" b="1" dirty="0" smtClean="0"/>
              <a:t>이와 같은 현상의 이유는 </a:t>
            </a:r>
            <a:r>
              <a:rPr lang="en-US" altLang="ko-KR" sz="1600" b="1" dirty="0" smtClean="0"/>
              <a:t>Pinhole </a:t>
            </a:r>
            <a:r>
              <a:rPr lang="ko-KR" altLang="en-US" sz="1600" b="1" dirty="0" smtClean="0"/>
              <a:t>카메라 모델에서 </a:t>
            </a:r>
            <a:r>
              <a:rPr lang="en-US" altLang="ko-KR" sz="1600" b="1" dirty="0" smtClean="0"/>
              <a:t>3D → 2D Projection</a:t>
            </a:r>
            <a:r>
              <a:rPr lang="ko-KR" altLang="en-US" sz="1600" b="1" dirty="0"/>
              <a:t>의</a:t>
            </a:r>
            <a:r>
              <a:rPr lang="ko-KR" altLang="en-US" sz="1600" b="1" dirty="0" smtClean="0"/>
              <a:t> 왜곡에 의해 거리 정보가 소실되기 때문임</a:t>
            </a:r>
            <a:r>
              <a:rPr lang="en-US" altLang="ko-KR" sz="1600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6102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</a:t>
            </a:r>
            <a:r>
              <a:rPr lang="ko-KR" altLang="en-US" sz="1600" b="1" dirty="0">
                <a:solidFill>
                  <a:schemeClr val="tx1"/>
                </a:solidFill>
              </a:rPr>
              <a:t>의 한계점 </a:t>
            </a:r>
            <a:r>
              <a:rPr lang="en-US" altLang="ko-KR" sz="1600" b="1" dirty="0">
                <a:solidFill>
                  <a:schemeClr val="tx1"/>
                </a:solidFill>
              </a:rPr>
              <a:t>– </a:t>
            </a:r>
            <a:r>
              <a:rPr lang="ko-KR" altLang="en-US" sz="1600" b="1" dirty="0">
                <a:solidFill>
                  <a:schemeClr val="tx1"/>
                </a:solidFill>
              </a:rPr>
              <a:t>거리감 소실에</a:t>
            </a:r>
            <a:r>
              <a:rPr lang="en-US" altLang="ko-KR" sz="1600" b="1" dirty="0">
                <a:solidFill>
                  <a:schemeClr val="tx1"/>
                </a:solidFill>
              </a:rPr>
              <a:t> </a:t>
            </a:r>
            <a:r>
              <a:rPr lang="ko-KR" altLang="en-US" sz="1600" b="1" dirty="0">
                <a:solidFill>
                  <a:schemeClr val="tx1"/>
                </a:solidFill>
              </a:rPr>
              <a:t>의한 거리 단위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소실 예시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081" y="4383612"/>
            <a:ext cx="1105472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개만 가지고 특정 물체에 대한 거리감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(Depth)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알 수 없음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∵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3D → 2D Projection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의한 왜곡이 발생하기 때문임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거리감을 알 수 없기 때문에 실제 움직인 거리가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단위인지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cm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단위인지 알 수 없음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먼 위치에서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1m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움직인 것과 가까운 위치에서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1cm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움직인 것이 단순히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Pixel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단위로는 동일하게 보임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Scale Variance</a:t>
            </a:r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발생함</a:t>
            </a:r>
            <a:endParaRPr lang="en-US" altLang="ko-KR" sz="16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Translation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대한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Rescaling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필요함 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(Monocular Visual </a:t>
            </a:r>
            <a:r>
              <a:rPr lang="en-US" altLang="ko-KR" sz="16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Odometry</a:t>
            </a:r>
            <a:r>
              <a:rPr lang="ko-KR" altLang="en-US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한계점</a:t>
            </a: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en-US" altLang="ko-KR" sz="16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OpenCV </a:t>
            </a:r>
            <a:r>
              <a:rPr lang="en-US" altLang="ko-KR" sz="1600" b="1" spc="-60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cv.recoverPose</a:t>
            </a:r>
            <a:r>
              <a:rPr lang="ko-KR" altLang="en-US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 제공하는 </a:t>
            </a:r>
            <a:r>
              <a:rPr lang="en-US" altLang="ko-KR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Translation Matrix</a:t>
            </a:r>
            <a:r>
              <a:rPr lang="ko-KR" altLang="en-US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는 </a:t>
            </a:r>
            <a:r>
              <a:rPr lang="en-US" altLang="ko-KR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Rescaling</a:t>
            </a:r>
            <a:r>
              <a:rPr lang="ko-KR" altLang="en-US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 반영이 안 된 </a:t>
            </a:r>
            <a:r>
              <a:rPr lang="en-US" altLang="ko-KR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Magnitude 1</a:t>
            </a:r>
            <a:r>
              <a:rPr lang="ko-KR" altLang="en-US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Unit Matrix </a:t>
            </a:r>
            <a:r>
              <a:rPr lang="ko-KR" altLang="en-US" sz="1600" b="1" spc="-6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형태임</a:t>
            </a:r>
            <a:endParaRPr lang="en-US" altLang="ko-KR" sz="2000" b="1" spc="-60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498144"/>
            <a:ext cx="2232248" cy="18197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48876" y="2546358"/>
            <a:ext cx="907315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과연 좌측의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이미지는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World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좌표계에서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사람의 배치를 정상적으로 보여주는가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그렇지 않음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. </a:t>
            </a:r>
          </a:p>
          <a:p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사람의 크기는 거의 비슷한데 단순히 멀리 있다고 크기가 작아지고 가까이 있다고 크게 보이는 것이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왜곡임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 2D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이미지만 가지고 특정 지점이 카메라로 부터 얼마나 어떤 단위로 떨어져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배치되어있는지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알 수 없음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0598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Stereo Vision VO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에서 다른 점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Stereo Vision</a:t>
            </a:r>
            <a:r>
              <a:rPr lang="ko-KR" altLang="en-US" sz="1600" b="1" dirty="0" smtClean="0"/>
              <a:t>의 경우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개의 카메라 사이 떨어진 거리가 고정된 크기와 단위를 가지기 때문에 이를 이용하여 </a:t>
            </a:r>
            <a:r>
              <a:rPr lang="en-US" altLang="ko-KR" sz="1600" b="1" dirty="0" smtClean="0"/>
              <a:t>2</a:t>
            </a:r>
            <a:r>
              <a:rPr lang="ko-KR" altLang="en-US" sz="1600" b="1" dirty="0" smtClean="0"/>
              <a:t>개의 카메라가 동일하게 바라보는 </a:t>
            </a:r>
            <a:r>
              <a:rPr lang="en-US" altLang="ko-KR" sz="1600" b="1" dirty="0" smtClean="0"/>
              <a:t>Feature</a:t>
            </a:r>
            <a:r>
              <a:rPr lang="ko-KR" altLang="en-US" sz="1600" b="1" dirty="0" smtClean="0"/>
              <a:t>에 대해 </a:t>
            </a:r>
            <a:r>
              <a:rPr lang="en-US" altLang="ko-KR" sz="1600" b="1" dirty="0" smtClean="0"/>
              <a:t>(Feature Correspondence) </a:t>
            </a:r>
            <a:r>
              <a:rPr lang="ko-KR" altLang="en-US" sz="1600" b="1" dirty="0" smtClean="0"/>
              <a:t>서로 간의 거리 </a:t>
            </a:r>
            <a:r>
              <a:rPr lang="ko-KR" altLang="en-US" sz="1600" b="1" dirty="0" err="1" smtClean="0"/>
              <a:t>차이값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(Disparity)</a:t>
            </a:r>
            <a:r>
              <a:rPr lang="ko-KR" altLang="en-US" sz="1600" b="1" dirty="0" smtClean="0"/>
              <a:t>으로 구성된 </a:t>
            </a:r>
            <a:r>
              <a:rPr lang="en-US" altLang="ko-KR" sz="1600" b="1" dirty="0" smtClean="0"/>
              <a:t>Depth </a:t>
            </a:r>
            <a:r>
              <a:rPr lang="ko-KR" altLang="en-US" sz="1600" b="1" dirty="0" smtClean="0"/>
              <a:t>이미지를 만들어낼 수 있음</a:t>
            </a:r>
            <a:r>
              <a:rPr lang="en-US" altLang="ko-KR" sz="1600" b="1" dirty="0" smtClean="0"/>
              <a:t>. </a:t>
            </a:r>
          </a:p>
          <a:p>
            <a:pPr marL="177800" indent="-17780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600" b="1" spc="-60" dirty="0" smtClean="0"/>
              <a:t>Disparity</a:t>
            </a:r>
            <a:r>
              <a:rPr lang="ko-KR" altLang="en-US" sz="1600" b="1" spc="-60" dirty="0" smtClean="0"/>
              <a:t>를 계산할 때 </a:t>
            </a:r>
            <a:r>
              <a:rPr lang="en-US" altLang="ko-KR" sz="1600" b="1" spc="-60" dirty="0" smtClean="0"/>
              <a:t>2</a:t>
            </a:r>
            <a:r>
              <a:rPr lang="ko-KR" altLang="en-US" sz="1600" b="1" spc="-60" dirty="0" smtClean="0"/>
              <a:t>개의 카메라 사이 떨어진 거리 정보와 삼각함수 관계를 이용하기 때문에 </a:t>
            </a:r>
            <a:r>
              <a:rPr lang="en-US" altLang="ko-KR" sz="1600" b="1" spc="-60" dirty="0" smtClean="0"/>
              <a:t>Depth </a:t>
            </a:r>
            <a:r>
              <a:rPr lang="ko-KR" altLang="en-US" sz="1600" b="1" spc="-60" dirty="0" smtClean="0"/>
              <a:t>이미지의 모든 값은 </a:t>
            </a:r>
            <a:r>
              <a:rPr lang="ko-KR" altLang="en-US" sz="1600" b="1" spc="-20" dirty="0" smtClean="0"/>
              <a:t>특정 단위를 가질 수 </a:t>
            </a:r>
            <a:r>
              <a:rPr lang="ko-KR" altLang="en-US" sz="1600" b="1" spc="-20" dirty="0" err="1" smtClean="0"/>
              <a:t>있게됨</a:t>
            </a:r>
            <a:r>
              <a:rPr lang="en-US" altLang="ko-KR" sz="1600" b="1" spc="-20" dirty="0" smtClean="0"/>
              <a:t>. Stereo Vision</a:t>
            </a:r>
            <a:r>
              <a:rPr lang="ko-KR" altLang="en-US" sz="1600" b="1" spc="-20" dirty="0" smtClean="0"/>
              <a:t>은 </a:t>
            </a:r>
            <a:r>
              <a:rPr lang="en-US" altLang="ko-KR" sz="1600" b="1" spc="-20" dirty="0" smtClean="0"/>
              <a:t>Scale</a:t>
            </a:r>
            <a:r>
              <a:rPr lang="ko-KR" altLang="en-US" sz="1600" b="1" spc="-20" dirty="0" smtClean="0"/>
              <a:t>에 대한 단위를 부여하여 거리감 소실에 대한 문제가 해소될 수 있음</a:t>
            </a:r>
            <a:r>
              <a:rPr lang="en-US" altLang="ko-KR" sz="1600" b="1" spc="-20" dirty="0" smtClean="0"/>
              <a:t>.</a:t>
            </a:r>
            <a:endParaRPr lang="en-US" altLang="ko-KR" b="1" spc="-2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86" y="4325742"/>
            <a:ext cx="4265568" cy="23155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741" y="4521200"/>
            <a:ext cx="4946384" cy="162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Monocular </a:t>
            </a:r>
            <a:r>
              <a:rPr lang="en-US" altLang="ko-KR" sz="1600" b="1" dirty="0">
                <a:solidFill>
                  <a:schemeClr val="tx1"/>
                </a:solidFill>
              </a:rPr>
              <a:t>VO</a:t>
            </a:r>
            <a:r>
              <a:rPr lang="ko-KR" altLang="en-US" sz="1600" b="1" dirty="0">
                <a:solidFill>
                  <a:schemeClr val="tx1"/>
                </a:solidFill>
              </a:rPr>
              <a:t>의 한계점 극복 방법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>
                <a:solidFill>
                  <a:schemeClr val="tx1"/>
                </a:solidFill>
              </a:rPr>
              <a:t>]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ko-KR" altLang="en-US" sz="1600" b="1" dirty="0" smtClean="0"/>
              <a:t>외부 </a:t>
            </a:r>
            <a:r>
              <a:rPr lang="ko-KR" altLang="en-US" sz="1600" b="1" dirty="0"/>
              <a:t>센서와의 </a:t>
            </a:r>
            <a:r>
              <a:rPr lang="en-US" altLang="ko-KR" sz="1600" b="1" dirty="0"/>
              <a:t>Sensor Fusion</a:t>
            </a:r>
            <a:r>
              <a:rPr lang="ko-KR" altLang="en-US" sz="1600" b="1" dirty="0"/>
              <a:t>을 이용한 </a:t>
            </a:r>
            <a:r>
              <a:rPr lang="en-US" altLang="ko-KR" sz="1600" b="1" dirty="0"/>
              <a:t>World </a:t>
            </a:r>
            <a:r>
              <a:rPr lang="ko-KR" altLang="en-US" sz="1600" b="1" dirty="0" err="1"/>
              <a:t>좌표계</a:t>
            </a:r>
            <a:r>
              <a:rPr lang="ko-KR" altLang="en-US" sz="1600" b="1" dirty="0"/>
              <a:t> 내에서의 이동 단위 </a:t>
            </a:r>
            <a:r>
              <a:rPr lang="en-US" altLang="ko-KR" sz="1600" b="1" dirty="0">
                <a:solidFill>
                  <a:srgbClr val="00B0F0"/>
                </a:solidFill>
              </a:rPr>
              <a:t>Absolute Scale </a:t>
            </a:r>
            <a:r>
              <a:rPr lang="ko-KR" altLang="en-US" sz="1600" b="1" dirty="0" smtClean="0"/>
              <a:t>산출</a:t>
            </a:r>
            <a:endParaRPr lang="en-US" altLang="ko-KR" sz="1600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: </a:t>
            </a:r>
            <a:r>
              <a:rPr lang="en-US" altLang="ko-KR" sz="1600" b="1" dirty="0">
                <a:sym typeface="Wingdings" panose="05000000000000000000" pitchFamily="2" charset="2"/>
              </a:rPr>
              <a:t>IMU </a:t>
            </a:r>
            <a:r>
              <a:rPr lang="ko-KR" altLang="en-US" sz="1600" b="1" dirty="0">
                <a:sym typeface="Wingdings" panose="05000000000000000000" pitchFamily="2" charset="2"/>
              </a:rPr>
              <a:t>센서 </a:t>
            </a:r>
            <a:r>
              <a:rPr lang="en-US" altLang="ko-KR" sz="1600" b="1" dirty="0">
                <a:sym typeface="Wingdings" panose="05000000000000000000" pitchFamily="2" charset="2"/>
              </a:rPr>
              <a:t>or Wheel Encoder</a:t>
            </a:r>
            <a:r>
              <a:rPr lang="ko-KR" altLang="en-US" sz="1600" b="1" dirty="0">
                <a:sym typeface="Wingdings" panose="05000000000000000000" pitchFamily="2" charset="2"/>
              </a:rPr>
              <a:t>의 </a:t>
            </a:r>
            <a:r>
              <a:rPr lang="en-US" altLang="ko-KR" sz="1600" b="1" dirty="0">
                <a:sym typeface="Wingdings" panose="05000000000000000000" pitchFamily="2" charset="2"/>
              </a:rPr>
              <a:t>Ground Truth</a:t>
            </a:r>
            <a:r>
              <a:rPr lang="ko-KR" altLang="en-US" sz="1600" b="1" dirty="0">
                <a:sym typeface="Wingdings" panose="05000000000000000000" pitchFamily="2" charset="2"/>
              </a:rPr>
              <a:t>로 이용하여 이를 실제 이동 단위를 </a:t>
            </a:r>
            <a:r>
              <a:rPr lang="ko-KR" altLang="en-US" sz="1600" b="1" dirty="0" smtClean="0">
                <a:sym typeface="Wingdings" panose="05000000000000000000" pitchFamily="2" charset="2"/>
              </a:rPr>
              <a:t>산출함</a:t>
            </a:r>
            <a:endParaRPr lang="en-US" altLang="ko-KR" sz="16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>
                <a:sym typeface="Wingdings" panose="05000000000000000000" pitchFamily="2" charset="2"/>
              </a:rPr>
              <a:t>장점 </a:t>
            </a:r>
            <a:r>
              <a:rPr lang="en-US" altLang="ko-KR" sz="1400" dirty="0">
                <a:sym typeface="Wingdings" panose="05000000000000000000" pitchFamily="2" charset="2"/>
              </a:rPr>
              <a:t>: </a:t>
            </a:r>
            <a:r>
              <a:rPr lang="ko-KR" altLang="en-US" sz="1400" dirty="0">
                <a:sym typeface="Wingdings" panose="05000000000000000000" pitchFamily="2" charset="2"/>
              </a:rPr>
              <a:t>현실적으로 구현하기 쉬우며</a:t>
            </a:r>
            <a:r>
              <a:rPr lang="en-US" altLang="ko-KR" sz="1400" dirty="0">
                <a:sym typeface="Wingdings" panose="05000000000000000000" pitchFamily="2" charset="2"/>
              </a:rPr>
              <a:t>, </a:t>
            </a:r>
            <a:r>
              <a:rPr lang="ko-KR" altLang="en-US" sz="1400" dirty="0">
                <a:sym typeface="Wingdings" panose="05000000000000000000" pitchFamily="2" charset="2"/>
              </a:rPr>
              <a:t>많은 예제 </a:t>
            </a:r>
            <a:r>
              <a:rPr lang="en-US" altLang="ko-KR" sz="1400" dirty="0">
                <a:sym typeface="Wingdings" panose="05000000000000000000" pitchFamily="2" charset="2"/>
              </a:rPr>
              <a:t>Resource</a:t>
            </a:r>
            <a:r>
              <a:rPr lang="ko-KR" altLang="en-US" sz="1400" dirty="0">
                <a:sym typeface="Wingdings" panose="05000000000000000000" pitchFamily="2" charset="2"/>
              </a:rPr>
              <a:t>가 </a:t>
            </a:r>
            <a:r>
              <a:rPr lang="ko-KR" altLang="en-US" sz="1400" dirty="0" smtClean="0">
                <a:sym typeface="Wingdings" panose="05000000000000000000" pitchFamily="2" charset="2"/>
              </a:rPr>
              <a:t>존재함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400" dirty="0" smtClean="0">
                <a:sym typeface="Wingdings" panose="05000000000000000000" pitchFamily="2" charset="2"/>
              </a:rPr>
              <a:t>            : Sensor Fusion</a:t>
            </a:r>
            <a:r>
              <a:rPr lang="ko-KR" altLang="en-US" sz="1400" dirty="0" smtClean="0">
                <a:sym typeface="Wingdings" panose="05000000000000000000" pitchFamily="2" charset="2"/>
              </a:rPr>
              <a:t>을 통해 센서 간 단점을 서로 보완하는 현실적인 접근 방법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            ( ex : VIO = Visual Inertial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Odometry</a:t>
            </a:r>
            <a:r>
              <a:rPr lang="en-US" altLang="ko-KR" sz="1400" dirty="0" smtClean="0">
                <a:sym typeface="Wingdings" panose="05000000000000000000" pitchFamily="2" charset="2"/>
              </a:rPr>
              <a:t>  (</a:t>
            </a:r>
            <a:r>
              <a:rPr lang="ko-KR" altLang="en-US" sz="1400" dirty="0" smtClean="0">
                <a:sym typeface="Wingdings" panose="05000000000000000000" pitchFamily="2" charset="2"/>
              </a:rPr>
              <a:t>카메라 </a:t>
            </a:r>
            <a:r>
              <a:rPr lang="en-US" altLang="ko-KR" sz="1400" dirty="0" smtClean="0">
                <a:sym typeface="Wingdings" panose="05000000000000000000" pitchFamily="2" charset="2"/>
              </a:rPr>
              <a:t>+ IMU) )</a:t>
            </a:r>
          </a:p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400" dirty="0" smtClean="0">
                <a:sym typeface="Wingdings" panose="05000000000000000000" pitchFamily="2" charset="2"/>
              </a:rPr>
              <a:t>            : </a:t>
            </a:r>
            <a:r>
              <a:rPr lang="ko-KR" altLang="en-US" sz="1400" dirty="0" smtClean="0">
                <a:sym typeface="Wingdings" panose="05000000000000000000" pitchFamily="2" charset="2"/>
              </a:rPr>
              <a:t>최근 로봇 및 자율주행에서 다중 센서 기반 시스템을 구성하기에 </a:t>
            </a:r>
            <a:r>
              <a:rPr lang="en-US" altLang="ko-KR" sz="1400" dirty="0" smtClean="0">
                <a:sym typeface="Wingdings" panose="05000000000000000000" pitchFamily="2" charset="2"/>
              </a:rPr>
              <a:t>Sensor Fusion </a:t>
            </a:r>
            <a:r>
              <a:rPr lang="ko-KR" altLang="en-US" sz="1400" dirty="0" smtClean="0">
                <a:sym typeface="Wingdings" panose="05000000000000000000" pitchFamily="2" charset="2"/>
              </a:rPr>
              <a:t>기반 기법들이 많이 사용됨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>
                <a:sym typeface="Wingdings" panose="05000000000000000000" pitchFamily="2" charset="2"/>
              </a:rPr>
              <a:t>단점 </a:t>
            </a:r>
            <a:r>
              <a:rPr lang="en-US" altLang="ko-KR" sz="1400" dirty="0">
                <a:sym typeface="Wingdings" panose="05000000000000000000" pitchFamily="2" charset="2"/>
              </a:rPr>
              <a:t>: </a:t>
            </a:r>
            <a:r>
              <a:rPr lang="en-US" altLang="ko-KR" sz="1400" dirty="0" smtClean="0">
                <a:sym typeface="Wingdings" panose="05000000000000000000" pitchFamily="2" charset="2"/>
              </a:rPr>
              <a:t>Sensor Fusion</a:t>
            </a:r>
            <a:r>
              <a:rPr lang="ko-KR" altLang="en-US" sz="1400" dirty="0" smtClean="0">
                <a:sym typeface="Wingdings" panose="05000000000000000000" pitchFamily="2" charset="2"/>
              </a:rPr>
              <a:t>을 사용하기 때문에 센서 동기화 메커니즘이 요구됨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400" dirty="0" smtClean="0">
                <a:sym typeface="Wingdings" panose="05000000000000000000" pitchFamily="2" charset="2"/>
              </a:rPr>
              <a:t>            : </a:t>
            </a:r>
            <a:r>
              <a:rPr lang="ko-KR" altLang="en-US" sz="1400" dirty="0" smtClean="0">
                <a:sym typeface="Wingdings" panose="05000000000000000000" pitchFamily="2" charset="2"/>
              </a:rPr>
              <a:t>외부 센서의 정확도에 의존하게 되며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dirty="0" smtClean="0">
                <a:sym typeface="Wingdings" panose="05000000000000000000" pitchFamily="2" charset="2"/>
              </a:rPr>
              <a:t>센서 동기화 시 제일 느린 센서 기준으로 연산 속도가 결정됨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43428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Monocular VO</a:t>
            </a:r>
            <a:r>
              <a:rPr lang="ko-KR" altLang="en-US" sz="1600" b="1" dirty="0">
                <a:solidFill>
                  <a:schemeClr val="tx1"/>
                </a:solidFill>
              </a:rPr>
              <a:t>의 한계점 극복 방법</a:t>
            </a:r>
            <a:r>
              <a:rPr lang="en-US" altLang="ko-KR" sz="1600" b="1" dirty="0">
                <a:solidFill>
                  <a:schemeClr val="tx1"/>
                </a:solidFill>
              </a:rPr>
              <a:t> ]</a:t>
            </a: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ea"/>
              <a:buAutoNum type="circleNumDbPlain" startAt="2"/>
            </a:pPr>
            <a:r>
              <a:rPr lang="ko-KR" altLang="en-US" sz="1600" b="1" dirty="0" smtClean="0"/>
              <a:t>거리감 </a:t>
            </a:r>
            <a:r>
              <a:rPr lang="ko-KR" altLang="en-US" sz="1600" b="1" dirty="0"/>
              <a:t>확보 </a:t>
            </a:r>
            <a:r>
              <a:rPr lang="en-US" altLang="ko-KR" sz="1600" b="1" dirty="0"/>
              <a:t>: 2D → 3D Triangulation</a:t>
            </a:r>
            <a:r>
              <a:rPr lang="ko-KR" altLang="en-US" sz="1600" b="1" dirty="0"/>
              <a:t>을 이용한 </a:t>
            </a:r>
            <a:r>
              <a:rPr lang="en-US" altLang="ko-KR" sz="1600" b="1" dirty="0"/>
              <a:t>Depth (Point Cloud) </a:t>
            </a:r>
            <a:r>
              <a:rPr lang="ko-KR" altLang="en-US" sz="1600" b="1" dirty="0"/>
              <a:t>산출 후 </a:t>
            </a:r>
            <a:r>
              <a:rPr lang="en-US" altLang="ko-KR" sz="1600" b="1" dirty="0">
                <a:solidFill>
                  <a:srgbClr val="00B0F0"/>
                </a:solidFill>
              </a:rPr>
              <a:t>Relative Scale </a:t>
            </a:r>
            <a:r>
              <a:rPr lang="ko-KR" altLang="en-US" sz="1600" b="1" dirty="0" smtClean="0"/>
              <a:t>산출</a:t>
            </a:r>
            <a:endParaRPr lang="en-US" altLang="ko-KR" sz="1600" b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b="1" dirty="0"/>
              <a:t>     : Triangulation</a:t>
            </a:r>
            <a:r>
              <a:rPr lang="ko-KR" altLang="en-US" sz="1600" b="1" dirty="0"/>
              <a:t>은 영상처리에서 다수의 점을 이용해서 특정 지점의 </a:t>
            </a:r>
            <a:r>
              <a:rPr lang="en-US" altLang="ko-KR" sz="1600" b="1" dirty="0"/>
              <a:t>Depth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거리감</a:t>
            </a:r>
            <a:r>
              <a:rPr lang="en-US" altLang="ko-KR" sz="1200" b="1" dirty="0"/>
              <a:t>)</a:t>
            </a:r>
            <a:r>
              <a:rPr lang="ko-KR" altLang="en-US" sz="1600" b="1" dirty="0"/>
              <a:t>을 구하는 </a:t>
            </a:r>
            <a:r>
              <a:rPr lang="ko-KR" altLang="en-US" sz="1600" b="1" dirty="0" smtClean="0"/>
              <a:t>방법</a:t>
            </a:r>
            <a:endParaRPr lang="en-US" altLang="ko-KR" sz="1600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b="1" dirty="0" smtClean="0"/>
              <a:t>     </a:t>
            </a:r>
            <a:r>
              <a:rPr lang="en-US" altLang="ko-KR" sz="1600" b="1" dirty="0"/>
              <a:t>: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</a:rPr>
              <a:t>OpenCV </a:t>
            </a:r>
            <a:r>
              <a:rPr lang="en-US" altLang="ko-KR" sz="1600" b="1" dirty="0" err="1">
                <a:solidFill>
                  <a:schemeClr val="accent3">
                    <a:lumMod val="75000"/>
                  </a:schemeClr>
                </a:solidFill>
              </a:rPr>
              <a:t>cv.triangulatePoints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</a:rPr>
              <a:t> API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개의 이미지 사이의 </a:t>
            </a:r>
            <a:r>
              <a:rPr lang="en-US" altLang="ko-KR" sz="1600" b="1" dirty="0" err="1"/>
              <a:t>Epipolar</a:t>
            </a:r>
            <a:r>
              <a:rPr lang="en-US" altLang="ko-KR" sz="1600" b="1" dirty="0"/>
              <a:t> Geometry</a:t>
            </a:r>
            <a:r>
              <a:rPr lang="ko-KR" altLang="en-US" sz="1600" b="1" dirty="0"/>
              <a:t>를 통해 </a:t>
            </a:r>
            <a:r>
              <a:rPr lang="ko-KR" altLang="en-US" sz="1600" b="1" dirty="0" smtClean="0"/>
              <a:t>구하는 </a:t>
            </a:r>
            <a:r>
              <a:rPr lang="en-US" altLang="ko-KR" sz="1600" b="1" dirty="0" smtClean="0"/>
              <a:t>Rotation </a:t>
            </a:r>
            <a:r>
              <a:rPr lang="en-US" altLang="ko-KR" sz="1600" b="1" dirty="0"/>
              <a:t>Matrix</a:t>
            </a:r>
            <a:r>
              <a:rPr lang="ko-KR" altLang="en-US" sz="1600" b="1" dirty="0"/>
              <a:t>와 </a:t>
            </a:r>
            <a:endParaRPr lang="en-US" altLang="ko-KR" sz="1600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Translation </a:t>
            </a:r>
            <a:r>
              <a:rPr lang="en-US" altLang="ko-KR" sz="1600" b="1" dirty="0"/>
              <a:t>Matrix</a:t>
            </a:r>
            <a:r>
              <a:rPr lang="ko-KR" altLang="en-US" sz="1600" b="1" dirty="0"/>
              <a:t>를 기반으로 </a:t>
            </a:r>
            <a:r>
              <a:rPr lang="en-US" altLang="ko-KR" sz="1600" b="1" dirty="0"/>
              <a:t>2</a:t>
            </a:r>
            <a:r>
              <a:rPr lang="ko-KR" altLang="en-US" sz="1600" b="1" dirty="0"/>
              <a:t>개 이미지가 바라보는 동일 지점에 </a:t>
            </a:r>
            <a:r>
              <a:rPr lang="ko-KR" altLang="en-US" sz="1600" b="1" dirty="0" smtClean="0"/>
              <a:t>대한 </a:t>
            </a:r>
            <a:r>
              <a:rPr lang="en-US" altLang="ko-KR" sz="1600" b="1" dirty="0" smtClean="0"/>
              <a:t>Depth</a:t>
            </a:r>
            <a:r>
              <a:rPr lang="ko-KR" altLang="en-US" sz="1600" b="1" dirty="0"/>
              <a:t>를 </a:t>
            </a:r>
            <a:r>
              <a:rPr lang="en-US" altLang="ko-KR" sz="1600" b="1" dirty="0"/>
              <a:t>3D Point Cloud </a:t>
            </a:r>
            <a:r>
              <a:rPr lang="ko-KR" altLang="en-US" sz="1600" b="1" dirty="0"/>
              <a:t>형태로 </a:t>
            </a:r>
            <a:r>
              <a:rPr lang="ko-KR" altLang="en-US" sz="1600" b="1" dirty="0" smtClean="0"/>
              <a:t>산출함 </a:t>
            </a:r>
            <a:endParaRPr lang="en-US" altLang="ko-KR" sz="1600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</a:t>
            </a:r>
            <a:r>
              <a:rPr lang="en-US" altLang="ko-KR" sz="1600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</a:rPr>
              <a:t>2D Pixel 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</a:rPr>
              <a:t>좌표 → 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</a:rPr>
              <a:t>3D World </a:t>
            </a: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</a:rPr>
              <a:t>좌표 전환</a:t>
            </a: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</a:rPr>
              <a:t>)</a:t>
            </a:r>
            <a:endParaRPr lang="en-US" altLang="ko-KR" sz="16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 smtClean="0">
                <a:sym typeface="Wingdings" panose="05000000000000000000" pitchFamily="2" charset="2"/>
              </a:rPr>
              <a:t>장점 </a:t>
            </a:r>
            <a:r>
              <a:rPr lang="en-US" altLang="ko-KR" sz="1400" dirty="0" smtClean="0">
                <a:sym typeface="Wingdings" panose="05000000000000000000" pitchFamily="2" charset="2"/>
              </a:rPr>
              <a:t>: </a:t>
            </a:r>
            <a:r>
              <a:rPr lang="ko-KR" altLang="en-US" sz="1400" dirty="0" smtClean="0">
                <a:sym typeface="Wingdings" panose="05000000000000000000" pitchFamily="2" charset="2"/>
              </a:rPr>
              <a:t>외부 센서의 의존없이 카메라만 이용하여 </a:t>
            </a:r>
            <a:r>
              <a:rPr lang="en-US" altLang="ko-KR" sz="1400" dirty="0" err="1" smtClean="0">
                <a:sym typeface="Wingdings" panose="05000000000000000000" pitchFamily="2" charset="2"/>
              </a:rPr>
              <a:t>Odometry</a:t>
            </a:r>
            <a:r>
              <a:rPr lang="en-US" altLang="ko-KR" sz="1400" dirty="0" smtClean="0">
                <a:sym typeface="Wingdings" panose="05000000000000000000" pitchFamily="2" charset="2"/>
              </a:rPr>
              <a:t> </a:t>
            </a:r>
            <a:r>
              <a:rPr lang="ko-KR" altLang="en-US" sz="1400" dirty="0" smtClean="0">
                <a:sym typeface="Wingdings" panose="05000000000000000000" pitchFamily="2" charset="2"/>
              </a:rPr>
              <a:t>구현 가능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ko-KR" altLang="en-US" sz="1400" dirty="0">
                <a:sym typeface="Wingdings" panose="05000000000000000000" pitchFamily="2" charset="2"/>
              </a:rPr>
              <a:t>단점 </a:t>
            </a:r>
            <a:r>
              <a:rPr lang="en-US" altLang="ko-KR" sz="1400" dirty="0">
                <a:sym typeface="Wingdings" panose="05000000000000000000" pitchFamily="2" charset="2"/>
              </a:rPr>
              <a:t>: t-1, t-2 </a:t>
            </a:r>
            <a:r>
              <a:rPr lang="ko-KR" altLang="en-US" sz="1400" dirty="0">
                <a:sym typeface="Wingdings" panose="05000000000000000000" pitchFamily="2" charset="2"/>
              </a:rPr>
              <a:t>시간대 </a:t>
            </a:r>
            <a:r>
              <a:rPr lang="en-US" altLang="ko-KR" sz="1400" dirty="0">
                <a:sym typeface="Wingdings" panose="05000000000000000000" pitchFamily="2" charset="2"/>
              </a:rPr>
              <a:t>2</a:t>
            </a:r>
            <a:r>
              <a:rPr lang="ko-KR" altLang="en-US" sz="1400" dirty="0">
                <a:sym typeface="Wingdings" panose="05000000000000000000" pitchFamily="2" charset="2"/>
              </a:rPr>
              <a:t>개의 이미지 사이의 </a:t>
            </a:r>
            <a:r>
              <a:rPr lang="en-US" altLang="ko-KR" sz="1400" dirty="0">
                <a:sym typeface="Wingdings" panose="05000000000000000000" pitchFamily="2" charset="2"/>
              </a:rPr>
              <a:t>Depth </a:t>
            </a:r>
            <a:r>
              <a:rPr lang="ko-KR" altLang="en-US" sz="1400" dirty="0">
                <a:sym typeface="Wingdings" panose="05000000000000000000" pitchFamily="2" charset="2"/>
              </a:rPr>
              <a:t>뿐만 아니라 </a:t>
            </a:r>
            <a:r>
              <a:rPr lang="en-US" altLang="ko-KR" sz="1400" dirty="0">
                <a:sym typeface="Wingdings" panose="05000000000000000000" pitchFamily="2" charset="2"/>
              </a:rPr>
              <a:t>t, t-1 </a:t>
            </a:r>
            <a:r>
              <a:rPr lang="ko-KR" altLang="en-US" sz="1400" dirty="0">
                <a:sym typeface="Wingdings" panose="05000000000000000000" pitchFamily="2" charset="2"/>
              </a:rPr>
              <a:t>시간대 </a:t>
            </a:r>
            <a:r>
              <a:rPr lang="en-US" altLang="ko-KR" sz="1400" dirty="0">
                <a:sym typeface="Wingdings" panose="05000000000000000000" pitchFamily="2" charset="2"/>
              </a:rPr>
              <a:t>2</a:t>
            </a:r>
            <a:r>
              <a:rPr lang="ko-KR" altLang="en-US" sz="1400" dirty="0">
                <a:sym typeface="Wingdings" panose="05000000000000000000" pitchFamily="2" charset="2"/>
              </a:rPr>
              <a:t>개의 이미지 사이의 </a:t>
            </a:r>
            <a:r>
              <a:rPr lang="en-US" altLang="ko-KR" sz="1400" dirty="0">
                <a:sym typeface="Wingdings" panose="05000000000000000000" pitchFamily="2" charset="2"/>
              </a:rPr>
              <a:t>Depth</a:t>
            </a:r>
            <a:r>
              <a:rPr lang="ko-KR" altLang="en-US" sz="1400" dirty="0" smtClean="0">
                <a:sym typeface="Wingdings" panose="05000000000000000000" pitchFamily="2" charset="2"/>
              </a:rPr>
              <a:t>까지 필요하기 </a:t>
            </a:r>
            <a:r>
              <a:rPr lang="ko-KR" altLang="en-US" sz="1400" dirty="0">
                <a:sym typeface="Wingdings" panose="05000000000000000000" pitchFamily="2" charset="2"/>
              </a:rPr>
              <a:t>때문에 </a:t>
            </a:r>
            <a:endParaRPr lang="en-US" altLang="ko-KR" sz="1400" dirty="0" smtClean="0">
              <a:sym typeface="Wingdings" panose="05000000000000000000" pitchFamily="2" charset="2"/>
            </a:endParaRPr>
          </a:p>
          <a:p>
            <a:pPr marL="324000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400" dirty="0">
                <a:sym typeface="Wingdings" panose="05000000000000000000" pitchFamily="2" charset="2"/>
              </a:rPr>
              <a:t> </a:t>
            </a:r>
            <a:r>
              <a:rPr lang="en-US" altLang="ko-KR" sz="1400" dirty="0" smtClean="0">
                <a:sym typeface="Wingdings" panose="05000000000000000000" pitchFamily="2" charset="2"/>
              </a:rPr>
              <a:t>            </a:t>
            </a:r>
            <a:r>
              <a:rPr lang="en-US" altLang="ko-KR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개의 이미지에 걸쳐서 동일한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Feature </a:t>
            </a:r>
            <a:r>
              <a:rPr lang="en-US" altLang="ko-KR" sz="1400" b="1" dirty="0" err="1">
                <a:solidFill>
                  <a:srgbClr val="FF0000"/>
                </a:solidFill>
                <a:sym typeface="Wingdings" panose="05000000000000000000" pitchFamily="2" charset="2"/>
              </a:rPr>
              <a:t>Keypoint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가 필요하며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총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3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개의 </a:t>
            </a:r>
            <a:r>
              <a:rPr lang="ko-KR" alt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이미지를 기반으로 </a:t>
            </a:r>
            <a:r>
              <a:rPr lang="en-US" altLang="ko-KR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Relative Scale</a:t>
            </a:r>
            <a:r>
              <a:rPr lang="ko-KR" altLang="en-US" sz="1400" b="1" dirty="0">
                <a:solidFill>
                  <a:srgbClr val="FF0000"/>
                </a:solidFill>
                <a:sym typeface="Wingdings" panose="05000000000000000000" pitchFamily="2" charset="2"/>
              </a:rPr>
              <a:t>을 </a:t>
            </a:r>
            <a:r>
              <a:rPr lang="ko-KR" altLang="en-US" sz="1400" b="1" dirty="0" smtClean="0">
                <a:solidFill>
                  <a:srgbClr val="FF0000"/>
                </a:solidFill>
                <a:sym typeface="Wingdings" panose="05000000000000000000" pitchFamily="2" charset="2"/>
              </a:rPr>
              <a:t>계산함</a:t>
            </a:r>
            <a:endParaRPr lang="ko-KR" altLang="en-US" sz="1400" b="1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797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Scale Estimation for Monocular VO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99" y="2475675"/>
            <a:ext cx="4018317" cy="38557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49799" y="5179302"/>
            <a:ext cx="339454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36285" y="4200223"/>
            <a:ext cx="5546775" cy="246221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Monocular Visual 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경우에는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  <a:p>
            <a:pPr algn="ct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거리감에 대한 문제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Scaling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문제가 발생하기 때문에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이미지 프레임 사이의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Relative Scale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World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좌표계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내에서의 이동 단위인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Absolute Scale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구하고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거리 이동과 관련된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반영하여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Pose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ko-KR" altLang="en-US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구해야함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연결선 7"/>
          <p:cNvCxnSpPr>
            <a:stCxn id="5" idx="3"/>
            <a:endCxn id="6" idx="1"/>
          </p:cNvCxnSpPr>
          <p:nvPr/>
        </p:nvCxnSpPr>
        <p:spPr>
          <a:xfrm>
            <a:off x="3944347" y="5431330"/>
            <a:ext cx="119193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82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Relative Scale Estimation for Monocular VO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81194" y="2421431"/>
            <a:ext cx="3555378" cy="2681790"/>
            <a:chOff x="971600" y="745195"/>
            <a:chExt cx="4465041" cy="343715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1600" y="745195"/>
              <a:ext cx="4465041" cy="3437157"/>
            </a:xfrm>
            <a:prstGeom prst="rect">
              <a:avLst/>
            </a:prstGeom>
          </p:spPr>
        </p:pic>
        <p:sp>
          <p:nvSpPr>
            <p:cNvPr id="11" name="직사각형 10"/>
            <p:cNvSpPr/>
            <p:nvPr/>
          </p:nvSpPr>
          <p:spPr>
            <a:xfrm>
              <a:off x="1907704" y="1145990"/>
              <a:ext cx="1008112" cy="432048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723" y="5055889"/>
            <a:ext cx="2880320" cy="18079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10562" y="2482394"/>
            <a:ext cx="7411542" cy="346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[Relative Scale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실제 구현 방향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이미지에 걸쳐서 동일한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sz="14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필요하기 때문에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같은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Tracking 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알고리즘을 사용</a:t>
            </a:r>
            <a:endParaRPr lang="en-US" altLang="ko-KR" sz="14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이미지에 걸쳐서 구한 동일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Point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대해 각각 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Relative Scale</a:t>
            </a:r>
            <a:r>
              <a:rPr lang="ko-KR" altLang="en-US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구하고</a:t>
            </a:r>
            <a:r>
              <a:rPr lang="en-US" altLang="ko-KR" sz="14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여러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Relative Scale 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Median 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값을 선정하여 </a:t>
            </a:r>
            <a:r>
              <a:rPr lang="en-US" altLang="ko-KR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</a:t>
            </a:r>
            <a:r>
              <a:rPr lang="ko-KR" altLang="en-US" sz="14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반영함</a:t>
            </a:r>
            <a:endParaRPr lang="en-US" altLang="ko-KR" sz="14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(※ Median : 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오름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내림차순으로 정렬된 배열에서 </a:t>
            </a:r>
            <a:r>
              <a:rPr lang="ko-KR" altLang="en-US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정중앙에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위치한 값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sz="14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ko-KR" sz="14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(※ Median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을 사용하는 이유 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Depth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연산에 대한 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Error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최소화하기 위한 방법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400" b="1" dirty="0">
              <a:solidFill>
                <a:srgbClr val="00B05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48092" y="3651326"/>
            <a:ext cx="6757845" cy="615553"/>
          </a:xfrm>
          <a:prstGeom prst="rect">
            <a:avLst/>
          </a:prstGeom>
          <a:ln w="158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ex : RTAB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경우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Feature Extraction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 Feature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Matching • Tracking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(Optical Flow) 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lvl="1">
              <a:spcBef>
                <a:spcPts val="600"/>
              </a:spcBef>
              <a:spcAft>
                <a:spcPts val="600"/>
              </a:spcAft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                      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Optimization / Bad Pose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Rejection</a:t>
            </a: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473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Relative Scale Estimation for Monocular VO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639351" y="2451501"/>
            <a:ext cx="4129581" cy="2645415"/>
            <a:chOff x="3613951" y="2470551"/>
            <a:chExt cx="4129581" cy="2645415"/>
          </a:xfrm>
        </p:grpSpPr>
        <p:sp>
          <p:nvSpPr>
            <p:cNvPr id="14" name="이등변 삼각형 13"/>
            <p:cNvSpPr/>
            <p:nvPr/>
          </p:nvSpPr>
          <p:spPr>
            <a:xfrm rot="12353545">
              <a:off x="3613951" y="4136189"/>
              <a:ext cx="1128661" cy="45187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759873" y="268830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32684" y="2470551"/>
              <a:ext cx="106471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  <a:r>
                <a:rPr lang="en-US" altLang="ko-KR" sz="12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</a:t>
              </a:r>
              <a:r>
                <a:rPr lang="en-US" altLang="ko-KR" sz="12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</a:t>
              </a:r>
              <a:r>
                <a:rPr lang="en-US" altLang="ko-KR" sz="12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Z</a:t>
              </a:r>
              <a:r>
                <a:rPr lang="en-US" altLang="ko-KR" sz="12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137786" y="3302232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54489" y="3120348"/>
              <a:ext cx="10903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  <a:r>
                <a:rPr lang="en-US" altLang="ko-KR" sz="12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(X</a:t>
              </a:r>
              <a:r>
                <a:rPr lang="en-US" altLang="ko-KR" sz="12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</a:t>
              </a:r>
              <a:r>
                <a:rPr lang="en-US" altLang="ko-KR" sz="1200" baseline="-25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Z</a:t>
              </a:r>
              <a:r>
                <a:rPr lang="en-US" altLang="ko-KR" sz="1200" baseline="-25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타원 18"/>
            <p:cNvSpPr/>
            <p:nvPr/>
          </p:nvSpPr>
          <p:spPr>
            <a:xfrm>
              <a:off x="6283358" y="2750802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18073" y="2538562"/>
              <a:ext cx="107273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P</a:t>
              </a:r>
              <a:r>
                <a:rPr lang="en-US" altLang="ko-KR" sz="1200" baseline="-25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2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</a:t>
              </a:r>
              <a:r>
                <a:rPr lang="en-US" altLang="ko-KR" sz="12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</a:t>
              </a:r>
              <a:r>
                <a:rPr lang="en-US" altLang="ko-KR" sz="1200" baseline="-25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Z</a:t>
              </a:r>
              <a:r>
                <a:rPr lang="en-US" altLang="ko-KR" sz="1200" baseline="-25000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12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이등변 삼각형 20"/>
            <p:cNvSpPr/>
            <p:nvPr/>
          </p:nvSpPr>
          <p:spPr>
            <a:xfrm rot="10800000">
              <a:off x="5076180" y="4410441"/>
              <a:ext cx="1128661" cy="45187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2" name="이등변 삼각형 21"/>
            <p:cNvSpPr/>
            <p:nvPr/>
          </p:nvSpPr>
          <p:spPr>
            <a:xfrm rot="9542238">
              <a:off x="6614871" y="4183142"/>
              <a:ext cx="1128661" cy="45187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3" name="직선 연결선 22"/>
            <p:cNvCxnSpPr>
              <a:stCxn id="15" idx="3"/>
              <a:endCxn id="14" idx="0"/>
            </p:cNvCxnSpPr>
            <p:nvPr/>
          </p:nvCxnSpPr>
          <p:spPr>
            <a:xfrm flipH="1">
              <a:off x="4079618" y="2780484"/>
              <a:ext cx="696071" cy="178489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>
              <a:stCxn id="17" idx="3"/>
              <a:endCxn id="14" idx="0"/>
            </p:cNvCxnSpPr>
            <p:nvPr/>
          </p:nvCxnSpPr>
          <p:spPr>
            <a:xfrm flipH="1">
              <a:off x="4079618" y="3394416"/>
              <a:ext cx="1073984" cy="117096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19" idx="3"/>
              <a:endCxn id="14" idx="0"/>
            </p:cNvCxnSpPr>
            <p:nvPr/>
          </p:nvCxnSpPr>
          <p:spPr>
            <a:xfrm flipH="1">
              <a:off x="4079618" y="2842986"/>
              <a:ext cx="2219556" cy="172239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>
              <a:stCxn id="15" idx="4"/>
              <a:endCxn id="21" idx="0"/>
            </p:cNvCxnSpPr>
            <p:nvPr/>
          </p:nvCxnSpPr>
          <p:spPr>
            <a:xfrm>
              <a:off x="4813873" y="2796300"/>
              <a:ext cx="826637" cy="206601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>
              <a:stCxn id="17" idx="4"/>
              <a:endCxn id="21" idx="0"/>
            </p:cNvCxnSpPr>
            <p:nvPr/>
          </p:nvCxnSpPr>
          <p:spPr>
            <a:xfrm>
              <a:off x="5191786" y="3410232"/>
              <a:ext cx="448724" cy="145208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>
              <a:stCxn id="19" idx="4"/>
              <a:endCxn id="21" idx="0"/>
            </p:cNvCxnSpPr>
            <p:nvPr/>
          </p:nvCxnSpPr>
          <p:spPr>
            <a:xfrm flipH="1">
              <a:off x="5640510" y="2858802"/>
              <a:ext cx="696848" cy="200351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>
              <a:stCxn id="15" idx="5"/>
              <a:endCxn id="22" idx="0"/>
            </p:cNvCxnSpPr>
            <p:nvPr/>
          </p:nvCxnSpPr>
          <p:spPr>
            <a:xfrm>
              <a:off x="4852057" y="2780484"/>
              <a:ext cx="2407975" cy="183957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>
              <a:stCxn id="17" idx="5"/>
              <a:endCxn id="22" idx="0"/>
            </p:cNvCxnSpPr>
            <p:nvPr/>
          </p:nvCxnSpPr>
          <p:spPr>
            <a:xfrm>
              <a:off x="5229970" y="3394416"/>
              <a:ext cx="2030062" cy="122564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>
              <a:stCxn id="19" idx="5"/>
              <a:endCxn id="22" idx="0"/>
            </p:cNvCxnSpPr>
            <p:nvPr/>
          </p:nvCxnSpPr>
          <p:spPr>
            <a:xfrm>
              <a:off x="6375542" y="2842986"/>
              <a:ext cx="884490" cy="17770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/>
            <p:cNvSpPr/>
            <p:nvPr/>
          </p:nvSpPr>
          <p:spPr>
            <a:xfrm>
              <a:off x="4223304" y="412899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타원 32"/>
            <p:cNvSpPr/>
            <p:nvPr/>
          </p:nvSpPr>
          <p:spPr>
            <a:xfrm>
              <a:off x="4383647" y="420046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" name="타원 33"/>
            <p:cNvSpPr/>
            <p:nvPr/>
          </p:nvSpPr>
          <p:spPr>
            <a:xfrm>
              <a:off x="4462334" y="423884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타원 34"/>
            <p:cNvSpPr/>
            <p:nvPr/>
          </p:nvSpPr>
          <p:spPr>
            <a:xfrm>
              <a:off x="5439026" y="439107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5486192" y="439107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7" name="타원 36"/>
            <p:cNvSpPr/>
            <p:nvPr/>
          </p:nvSpPr>
          <p:spPr>
            <a:xfrm>
              <a:off x="5779737" y="43951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타원 37"/>
            <p:cNvSpPr/>
            <p:nvPr/>
          </p:nvSpPr>
          <p:spPr>
            <a:xfrm>
              <a:off x="6758007" y="430707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6822800" y="427961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타원 39"/>
            <p:cNvSpPr/>
            <p:nvPr/>
          </p:nvSpPr>
          <p:spPr>
            <a:xfrm>
              <a:off x="7039722" y="419750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866212" y="4043808"/>
              <a:ext cx="44435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226544" y="4043808"/>
              <a:ext cx="44435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425550" y="4164516"/>
              <a:ext cx="444352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028375" y="4315611"/>
              <a:ext cx="47961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88713" y="4239072"/>
              <a:ext cx="47961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751408" y="4248351"/>
              <a:ext cx="47961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357926" y="4268424"/>
              <a:ext cx="5148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(x’’’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y’’’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533206" y="4098740"/>
              <a:ext cx="5148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(x’’’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y’’’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979179" y="4020501"/>
              <a:ext cx="514885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(x’’’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y’’’</a:t>
              </a:r>
              <a:r>
                <a:rPr lang="en-US" altLang="ko-KR" sz="600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en-US" altLang="ko-KR" sz="6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6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859040" y="4519065"/>
              <a:ext cx="4184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en-US" altLang="ko-KR" sz="12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t-2</a:t>
              </a:r>
              <a:endParaRPr lang="ko-KR" altLang="en-US" sz="1200" b="1" baseline="-25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499363" y="4838967"/>
              <a:ext cx="4184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en-US" altLang="ko-KR" sz="12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t-1</a:t>
              </a:r>
              <a:endParaRPr lang="ko-KR" altLang="en-US" sz="1200" b="1" baseline="-25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174833" y="4544957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</a:t>
              </a:r>
              <a:r>
                <a:rPr lang="en-US" altLang="ko-KR" sz="1200" b="1" baseline="-25000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</a:t>
              </a:r>
              <a:endParaRPr lang="ko-KR" altLang="en-US" sz="1200" b="1" baseline="-25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3" name="직선 연결선 52"/>
            <p:cNvCxnSpPr>
              <a:stCxn id="50" idx="0"/>
              <a:endCxn id="50" idx="0"/>
            </p:cNvCxnSpPr>
            <p:nvPr/>
          </p:nvCxnSpPr>
          <p:spPr>
            <a:xfrm>
              <a:off x="4068264" y="4519065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/>
            <p:cNvCxnSpPr>
              <a:stCxn id="14" idx="0"/>
              <a:endCxn id="21" idx="0"/>
            </p:cNvCxnSpPr>
            <p:nvPr/>
          </p:nvCxnSpPr>
          <p:spPr>
            <a:xfrm>
              <a:off x="4079618" y="4565381"/>
              <a:ext cx="1560892" cy="296933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화살표 연결선 54"/>
            <p:cNvCxnSpPr>
              <a:stCxn id="21" idx="0"/>
              <a:endCxn id="22" idx="0"/>
            </p:cNvCxnSpPr>
            <p:nvPr/>
          </p:nvCxnSpPr>
          <p:spPr>
            <a:xfrm flipV="1">
              <a:off x="5640510" y="4620061"/>
              <a:ext cx="1619522" cy="242253"/>
            </a:xfrm>
            <a:prstGeom prst="straightConnector1">
              <a:avLst/>
            </a:prstGeom>
            <a:ln w="19050">
              <a:solidFill>
                <a:srgbClr val="00B05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855712" y="3156186"/>
            <a:ext cx="2880918" cy="10752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 Ideal Case ]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카메라가 이동하더라도 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이미지에서 보는 동일한 지점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물체가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World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동일한 지점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물체로 </a:t>
            </a: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재투영됨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81194" y="5190106"/>
            <a:ext cx="11029616" cy="15955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이미지에 걸쳐서 감지된 동일한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각 시점에서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이미지로 각각 다른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2D Pixel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Mapping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됨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연속된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이미지에 감지된 동일한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대한 각 이미지의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 (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cv.triangulatePoints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World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Depth Z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값을 구하여 각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산출할 수 있음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연속된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이미지에서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연속 이미지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쌍씩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 &amp; Matching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동일한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구하고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t-2 ~ t-1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t-1 ~ t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각각 구함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993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Classical Monocular Visual </a:t>
            </a:r>
            <a:r>
              <a:rPr lang="en-US" altLang="ko-KR" sz="4000" b="1" spc="-30" dirty="0" err="1" smtClean="0">
                <a:solidFill>
                  <a:schemeClr val="bg1"/>
                </a:solidFill>
              </a:rPr>
              <a:t>Odometry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76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Relative Scale Estimation for Monocular VO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6065514" y="5096916"/>
            <a:ext cx="2951911" cy="474808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81194" y="5556404"/>
            <a:ext cx="11029616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만약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Absolute Scale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 반영되었다면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연속된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이미지에서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연속 이미지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쌍에 대한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산출된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t-2 ~ t-1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 (P’)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t-1 ~ t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사이의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 (P’’)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World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상에 있는 좌표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(P)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와 거의 일치하는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좌표값을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가져야함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그러나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 연속 이미지 쌍이 각자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을 통해 기준없이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Depth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추정하기 때문에 각 이미지 쌍의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Point Cloud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분포는 각자 다르게 배치됨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이동에 따른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각 이미지 쌍 사이의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이동 비율을 알기 위해서 각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Point Cloud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지점 간 거리 비교 비율을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Relative Scale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사용함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60" name="이등변 삼각형 59"/>
          <p:cNvSpPr/>
          <p:nvPr/>
        </p:nvSpPr>
        <p:spPr>
          <a:xfrm rot="12353545">
            <a:off x="3642526" y="4117139"/>
            <a:ext cx="1128661" cy="45187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788448" y="266925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166361" y="328318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311933" y="27317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이등변 삼각형 63"/>
          <p:cNvSpPr/>
          <p:nvPr/>
        </p:nvSpPr>
        <p:spPr>
          <a:xfrm rot="10800000">
            <a:off x="5104755" y="4391391"/>
            <a:ext cx="1128661" cy="45187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이등변 삼각형 64"/>
          <p:cNvSpPr/>
          <p:nvPr/>
        </p:nvSpPr>
        <p:spPr>
          <a:xfrm rot="9542238">
            <a:off x="6643446" y="4164092"/>
            <a:ext cx="1128661" cy="45187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/>
          <p:cNvCxnSpPr>
            <a:stCxn id="61" idx="3"/>
            <a:endCxn id="60" idx="0"/>
          </p:cNvCxnSpPr>
          <p:nvPr/>
        </p:nvCxnSpPr>
        <p:spPr>
          <a:xfrm flipH="1">
            <a:off x="4108193" y="2761434"/>
            <a:ext cx="696071" cy="1784897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62" idx="3"/>
            <a:endCxn id="60" idx="0"/>
          </p:cNvCxnSpPr>
          <p:nvPr/>
        </p:nvCxnSpPr>
        <p:spPr>
          <a:xfrm flipH="1">
            <a:off x="4108193" y="3375366"/>
            <a:ext cx="1073984" cy="117096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3" idx="3"/>
            <a:endCxn id="60" idx="0"/>
          </p:cNvCxnSpPr>
          <p:nvPr/>
        </p:nvCxnSpPr>
        <p:spPr>
          <a:xfrm flipH="1">
            <a:off x="4108193" y="2823936"/>
            <a:ext cx="2219556" cy="172239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4"/>
            <a:endCxn id="64" idx="0"/>
          </p:cNvCxnSpPr>
          <p:nvPr/>
        </p:nvCxnSpPr>
        <p:spPr>
          <a:xfrm>
            <a:off x="4842448" y="2777250"/>
            <a:ext cx="826637" cy="2066014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4"/>
            <a:endCxn id="64" idx="0"/>
          </p:cNvCxnSpPr>
          <p:nvPr/>
        </p:nvCxnSpPr>
        <p:spPr>
          <a:xfrm>
            <a:off x="5220361" y="3391182"/>
            <a:ext cx="448724" cy="1452082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4"/>
            <a:endCxn id="64" idx="0"/>
          </p:cNvCxnSpPr>
          <p:nvPr/>
        </p:nvCxnSpPr>
        <p:spPr>
          <a:xfrm flipH="1">
            <a:off x="5669085" y="2839752"/>
            <a:ext cx="696848" cy="2003512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1" idx="5"/>
            <a:endCxn id="65" idx="0"/>
          </p:cNvCxnSpPr>
          <p:nvPr/>
        </p:nvCxnSpPr>
        <p:spPr>
          <a:xfrm>
            <a:off x="4880632" y="2761434"/>
            <a:ext cx="2407975" cy="1839577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2" idx="5"/>
            <a:endCxn id="65" idx="0"/>
          </p:cNvCxnSpPr>
          <p:nvPr/>
        </p:nvCxnSpPr>
        <p:spPr>
          <a:xfrm>
            <a:off x="5258545" y="3375366"/>
            <a:ext cx="2030062" cy="122564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3" idx="5"/>
            <a:endCxn id="65" idx="0"/>
          </p:cNvCxnSpPr>
          <p:nvPr/>
        </p:nvCxnSpPr>
        <p:spPr>
          <a:xfrm>
            <a:off x="6404117" y="2823936"/>
            <a:ext cx="884490" cy="177707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4251879" y="410994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412222" y="418141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4490909" y="421979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467601" y="437202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514767" y="437202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5808312" y="437613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86582" y="428802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851375" y="426056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068297" y="417845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94787" y="4024758"/>
            <a:ext cx="4443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255119" y="4024758"/>
            <a:ext cx="4443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454125" y="4145466"/>
            <a:ext cx="4443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056950" y="4296561"/>
            <a:ext cx="4796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17288" y="4220022"/>
            <a:ext cx="4796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779983" y="4229301"/>
            <a:ext cx="4796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86501" y="4249374"/>
            <a:ext cx="51488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561781" y="4079690"/>
            <a:ext cx="51488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007754" y="4001451"/>
            <a:ext cx="51488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87615" y="4500015"/>
            <a:ext cx="41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1200" b="1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t-2</a:t>
            </a:r>
            <a:endParaRPr lang="ko-KR" altLang="en-US" sz="1200" b="1" baseline="-2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27938" y="4819917"/>
            <a:ext cx="41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1200" b="1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t-1</a:t>
            </a:r>
            <a:endParaRPr lang="ko-KR" altLang="en-US" sz="1200" b="1" baseline="-2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203408" y="4525907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1200" b="1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lang="ko-KR" altLang="en-US" sz="1200" b="1" baseline="-2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6" name="직선 연결선 95"/>
          <p:cNvCxnSpPr>
            <a:stCxn id="93" idx="0"/>
            <a:endCxn id="93" idx="0"/>
          </p:cNvCxnSpPr>
          <p:nvPr/>
        </p:nvCxnSpPr>
        <p:spPr>
          <a:xfrm>
            <a:off x="4096839" y="45000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60" idx="0"/>
            <a:endCxn id="64" idx="0"/>
          </p:cNvCxnSpPr>
          <p:nvPr/>
        </p:nvCxnSpPr>
        <p:spPr>
          <a:xfrm>
            <a:off x="4108193" y="4546331"/>
            <a:ext cx="1560892" cy="296933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4" idx="0"/>
            <a:endCxn id="65" idx="0"/>
          </p:cNvCxnSpPr>
          <p:nvPr/>
        </p:nvCxnSpPr>
        <p:spPr>
          <a:xfrm flipV="1">
            <a:off x="5669085" y="4601011"/>
            <a:ext cx="1619522" cy="242253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이등변 삼각형 98"/>
          <p:cNvSpPr/>
          <p:nvPr/>
        </p:nvSpPr>
        <p:spPr>
          <a:xfrm>
            <a:off x="4699471" y="2796511"/>
            <a:ext cx="113729" cy="10253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이등변 삼각형 99"/>
          <p:cNvSpPr/>
          <p:nvPr/>
        </p:nvSpPr>
        <p:spPr>
          <a:xfrm>
            <a:off x="5299282" y="3380201"/>
            <a:ext cx="113729" cy="10253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이등변 삼각형 100"/>
          <p:cNvSpPr/>
          <p:nvPr/>
        </p:nvSpPr>
        <p:spPr>
          <a:xfrm>
            <a:off x="6157589" y="2731752"/>
            <a:ext cx="113729" cy="10253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982398" y="2681115"/>
            <a:ext cx="72000" cy="7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585129" y="3501113"/>
            <a:ext cx="72000" cy="7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611423" y="2739909"/>
            <a:ext cx="72000" cy="7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/>
          <p:cNvCxnSpPr>
            <a:stCxn id="99" idx="4"/>
            <a:endCxn id="100" idx="1"/>
          </p:cNvCxnSpPr>
          <p:nvPr/>
        </p:nvCxnSpPr>
        <p:spPr>
          <a:xfrm>
            <a:off x="4813200" y="2899048"/>
            <a:ext cx="514514" cy="53242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100" idx="5"/>
            <a:endCxn id="101" idx="2"/>
          </p:cNvCxnSpPr>
          <p:nvPr/>
        </p:nvCxnSpPr>
        <p:spPr>
          <a:xfrm flipV="1">
            <a:off x="5384579" y="2834289"/>
            <a:ext cx="773010" cy="59718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102" idx="2"/>
            <a:endCxn id="103" idx="0"/>
          </p:cNvCxnSpPr>
          <p:nvPr/>
        </p:nvCxnSpPr>
        <p:spPr>
          <a:xfrm>
            <a:off x="5018398" y="2753115"/>
            <a:ext cx="602731" cy="747998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endCxn id="104" idx="1"/>
          </p:cNvCxnSpPr>
          <p:nvPr/>
        </p:nvCxnSpPr>
        <p:spPr>
          <a:xfrm flipV="1">
            <a:off x="5626648" y="2775909"/>
            <a:ext cx="984775" cy="728587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761259" y="2451501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rgbClr val="C2C2C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183064" y="3101298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(X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rgbClr val="C2C2C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46648" y="2519512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rgbClr val="C2C2C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464527" y="2709045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75702" y="3438205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</a:t>
            </a:r>
            <a:r>
              <a:rPr lang="en-US" altLang="ko-KR" sz="1200" b="1" baseline="-25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87676" y="2451425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834319" y="2428343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615911" y="3484882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49607" y="2713236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/>
              <p:cNvSpPr txBox="1"/>
              <p:nvPr/>
            </p:nvSpPr>
            <p:spPr>
              <a:xfrm>
                <a:off x="2313346" y="5102705"/>
                <a:ext cx="7161448" cy="4606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∴ Relative Scale = median(                           ) = median(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‘1 – 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’2||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‘‘1 – 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‘’2||</m:t>
                        </m:r>
                      </m:den>
                    </m:f>
                  </m:oMath>
                </a14:m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‘2– 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’3||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||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‘‘2 – 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altLang="ko-KR" sz="1200" b="1" dirty="0">
                            <a:latin typeface="맑은 고딕" panose="020B0503020000020004" pitchFamily="50" charset="-127"/>
                            <a:ea typeface="맑은 고딕" panose="020B0503020000020004" pitchFamily="50" charset="-127"/>
                          </a:rPr>
                          <m:t>‘’3||</m:t>
                        </m:r>
                      </m:den>
                    </m:f>
                  </m:oMath>
                </a14:m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, • • </a:t>
                </a:r>
                <a:r>
                  <a:rPr lang="en-US" altLang="ko-KR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•</a:t>
                </a:r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) ) </a:t>
                </a:r>
                <a:endPara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118" name="TextBox 1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3346" y="5102705"/>
                <a:ext cx="7161448" cy="460639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9" name="그림 1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849" y="5097955"/>
            <a:ext cx="1415985" cy="473769"/>
          </a:xfrm>
          <a:prstGeom prst="rect">
            <a:avLst/>
          </a:prstGeom>
        </p:spPr>
      </p:pic>
      <p:sp>
        <p:nvSpPr>
          <p:cNvPr id="120" name="오른쪽 대괄호 119"/>
          <p:cNvSpPr/>
          <p:nvPr/>
        </p:nvSpPr>
        <p:spPr>
          <a:xfrm>
            <a:off x="7990971" y="2451425"/>
            <a:ext cx="127576" cy="2247823"/>
          </a:xfrm>
          <a:prstGeom prst="rightBracket">
            <a:avLst>
              <a:gd name="adj" fmla="val 142724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21" name="꺾인 연결선 120"/>
          <p:cNvCxnSpPr>
            <a:stCxn id="120" idx="2"/>
            <a:endCxn id="58" idx="3"/>
          </p:cNvCxnSpPr>
          <p:nvPr/>
        </p:nvCxnSpPr>
        <p:spPr>
          <a:xfrm rot="10800000" flipH="1" flipV="1">
            <a:off x="8118547" y="3575336"/>
            <a:ext cx="898878" cy="1758983"/>
          </a:xfrm>
          <a:prstGeom prst="bentConnector5">
            <a:avLst>
              <a:gd name="adj1" fmla="val 125156"/>
              <a:gd name="adj2" fmla="val 75199"/>
              <a:gd name="adj3" fmla="val 12543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08756" y="3391182"/>
            <a:ext cx="3353803" cy="1329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 Real Case ]</a:t>
            </a: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카메라가 이동하면서 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2D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이미지에서 보는 동일한 지점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물체가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World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동일한 지점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물체로 </a:t>
            </a: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재투영되지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않고</a:t>
            </a:r>
            <a:endParaRPr lang="en-US" altLang="ko-KR" sz="11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다른 지점에 </a:t>
            </a: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재투영됨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11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Reprojection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Error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발생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576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/>
              <a:t>Scale Estimation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Relative Scale Estimation for Monocular VO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99474" y="5140466"/>
            <a:ext cx="113115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Relative Scale Calculation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 유의사항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(Many Good Features &amp; Matches /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최소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단위 공통 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필요</a:t>
            </a:r>
            <a:r>
              <a:rPr lang="en-US" altLang="ko-KR" sz="12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marL="180975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t-2, t-1, 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 바라보는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모두 동일할 것이라는 보장이 없음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t-2, t-1, 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이미지가 바라보는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200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최대한 같게 만들기 </a:t>
            </a:r>
            <a:r>
              <a:rPr lang="en-US" altLang="ko-KR" sz="1200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Translation • Rotation-Invariant</a:t>
            </a:r>
            <a:r>
              <a:rPr lang="ko-KR" altLang="en-US" sz="1200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고성능의 </a:t>
            </a:r>
            <a:r>
              <a:rPr lang="en-US" altLang="ko-KR" sz="1200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sz="1200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Extraction</a:t>
            </a:r>
            <a:r>
              <a:rPr lang="ko-KR" altLang="en-US" sz="1200" spc="-3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과 </a:t>
            </a:r>
            <a:r>
              <a:rPr lang="en-US" altLang="ko-KR" sz="1200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Parameter Tuning</a:t>
            </a:r>
            <a:r>
              <a:rPr lang="ko-KR" altLang="en-US" sz="1200" spc="-3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필요함</a:t>
            </a:r>
            <a:endParaRPr lang="en-US" altLang="ko-KR" sz="1200" spc="-3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t-2, t-1, 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이미지의 동일한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en-US" altLang="ko-KR" sz="12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Keypoint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최대한 많이 추적하기 위한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Tracking (ex : Optical Flow)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필요함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80975">
              <a:lnSpc>
                <a:spcPct val="150000"/>
              </a:lnSpc>
              <a:buFont typeface="+mj-ea"/>
              <a:buAutoNum type="circleNumDbPlain" startAt="3"/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t-2, t-1, 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Match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괴리가 클수록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Relative Scale Error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누적되어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Scale Drift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발생함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0" name="이등변 삼각형 59"/>
          <p:cNvSpPr/>
          <p:nvPr/>
        </p:nvSpPr>
        <p:spPr>
          <a:xfrm rot="12353545">
            <a:off x="3642526" y="4117139"/>
            <a:ext cx="1128661" cy="45187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4788448" y="2669250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5166361" y="328318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6311933" y="2731752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이등변 삼각형 63"/>
          <p:cNvSpPr/>
          <p:nvPr/>
        </p:nvSpPr>
        <p:spPr>
          <a:xfrm rot="10800000">
            <a:off x="5104755" y="4391391"/>
            <a:ext cx="1128661" cy="45187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이등변 삼각형 64"/>
          <p:cNvSpPr/>
          <p:nvPr/>
        </p:nvSpPr>
        <p:spPr>
          <a:xfrm rot="9542238">
            <a:off x="6643446" y="4164092"/>
            <a:ext cx="1128661" cy="451873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66" name="직선 연결선 65"/>
          <p:cNvCxnSpPr>
            <a:stCxn id="61" idx="3"/>
            <a:endCxn id="60" idx="0"/>
          </p:cNvCxnSpPr>
          <p:nvPr/>
        </p:nvCxnSpPr>
        <p:spPr>
          <a:xfrm flipH="1">
            <a:off x="4108193" y="2761434"/>
            <a:ext cx="696071" cy="1784897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>
            <a:stCxn id="62" idx="3"/>
            <a:endCxn id="60" idx="0"/>
          </p:cNvCxnSpPr>
          <p:nvPr/>
        </p:nvCxnSpPr>
        <p:spPr>
          <a:xfrm flipH="1">
            <a:off x="4108193" y="3375366"/>
            <a:ext cx="1073984" cy="117096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63" idx="3"/>
            <a:endCxn id="60" idx="0"/>
          </p:cNvCxnSpPr>
          <p:nvPr/>
        </p:nvCxnSpPr>
        <p:spPr>
          <a:xfrm flipH="1">
            <a:off x="4108193" y="2823936"/>
            <a:ext cx="2219556" cy="172239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/>
          <p:cNvCxnSpPr>
            <a:stCxn id="61" idx="4"/>
            <a:endCxn id="64" idx="0"/>
          </p:cNvCxnSpPr>
          <p:nvPr/>
        </p:nvCxnSpPr>
        <p:spPr>
          <a:xfrm>
            <a:off x="4842448" y="2777250"/>
            <a:ext cx="826637" cy="2066014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/>
          <p:cNvCxnSpPr>
            <a:stCxn id="62" idx="4"/>
            <a:endCxn id="64" idx="0"/>
          </p:cNvCxnSpPr>
          <p:nvPr/>
        </p:nvCxnSpPr>
        <p:spPr>
          <a:xfrm>
            <a:off x="5220361" y="3391182"/>
            <a:ext cx="448724" cy="1452082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63" idx="4"/>
            <a:endCxn id="64" idx="0"/>
          </p:cNvCxnSpPr>
          <p:nvPr/>
        </p:nvCxnSpPr>
        <p:spPr>
          <a:xfrm flipH="1">
            <a:off x="5669085" y="2839752"/>
            <a:ext cx="696848" cy="2003512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>
            <a:stCxn id="61" idx="5"/>
            <a:endCxn id="65" idx="0"/>
          </p:cNvCxnSpPr>
          <p:nvPr/>
        </p:nvCxnSpPr>
        <p:spPr>
          <a:xfrm>
            <a:off x="4880632" y="2761434"/>
            <a:ext cx="2407975" cy="1839577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2" idx="5"/>
            <a:endCxn id="65" idx="0"/>
          </p:cNvCxnSpPr>
          <p:nvPr/>
        </p:nvCxnSpPr>
        <p:spPr>
          <a:xfrm>
            <a:off x="5258545" y="3375366"/>
            <a:ext cx="2030062" cy="122564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63" idx="5"/>
            <a:endCxn id="65" idx="0"/>
          </p:cNvCxnSpPr>
          <p:nvPr/>
        </p:nvCxnSpPr>
        <p:spPr>
          <a:xfrm>
            <a:off x="6404117" y="2823936"/>
            <a:ext cx="884490" cy="1777075"/>
          </a:xfrm>
          <a:prstGeom prst="line">
            <a:avLst/>
          </a:prstGeom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타원 74"/>
          <p:cNvSpPr/>
          <p:nvPr/>
        </p:nvSpPr>
        <p:spPr>
          <a:xfrm>
            <a:off x="4251879" y="410994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6" name="타원 75"/>
          <p:cNvSpPr/>
          <p:nvPr/>
        </p:nvSpPr>
        <p:spPr>
          <a:xfrm>
            <a:off x="4412222" y="418141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7" name="타원 76"/>
          <p:cNvSpPr/>
          <p:nvPr/>
        </p:nvSpPr>
        <p:spPr>
          <a:xfrm>
            <a:off x="4490909" y="4219799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타원 77"/>
          <p:cNvSpPr/>
          <p:nvPr/>
        </p:nvSpPr>
        <p:spPr>
          <a:xfrm>
            <a:off x="5467601" y="437202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5514767" y="4372028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" name="타원 79"/>
          <p:cNvSpPr/>
          <p:nvPr/>
        </p:nvSpPr>
        <p:spPr>
          <a:xfrm>
            <a:off x="5808312" y="437613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1" name="타원 80"/>
          <p:cNvSpPr/>
          <p:nvPr/>
        </p:nvSpPr>
        <p:spPr>
          <a:xfrm>
            <a:off x="6786582" y="428802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6851375" y="4260561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7068297" y="4178457"/>
            <a:ext cx="36000" cy="36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94787" y="4024758"/>
            <a:ext cx="4443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255119" y="4024758"/>
            <a:ext cx="4443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454125" y="4145466"/>
            <a:ext cx="44435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056950" y="4296561"/>
            <a:ext cx="4796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417288" y="4220022"/>
            <a:ext cx="4796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779983" y="4229301"/>
            <a:ext cx="47961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6386501" y="4249374"/>
            <a:ext cx="51488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561781" y="4079690"/>
            <a:ext cx="51488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007754" y="4001451"/>
            <a:ext cx="514885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(x’’’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y’’’</a:t>
            </a:r>
            <a:r>
              <a:rPr lang="en-US" altLang="ko-KR" sz="600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6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887615" y="4500015"/>
            <a:ext cx="41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1200" b="1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t-2</a:t>
            </a:r>
            <a:endParaRPr lang="ko-KR" altLang="en-US" sz="1200" b="1" baseline="-2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5527938" y="4819917"/>
            <a:ext cx="418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1200" b="1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t-1</a:t>
            </a:r>
            <a:endParaRPr lang="ko-KR" altLang="en-US" sz="1200" b="1" baseline="-2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203408" y="4525907"/>
            <a:ext cx="3225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en-US" altLang="ko-KR" sz="1200" b="1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endParaRPr lang="ko-KR" altLang="en-US" sz="1200" b="1" baseline="-25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96" name="직선 연결선 95"/>
          <p:cNvCxnSpPr>
            <a:stCxn id="93" idx="0"/>
            <a:endCxn id="93" idx="0"/>
          </p:cNvCxnSpPr>
          <p:nvPr/>
        </p:nvCxnSpPr>
        <p:spPr>
          <a:xfrm>
            <a:off x="4096839" y="450001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/>
          <p:cNvCxnSpPr>
            <a:stCxn id="60" idx="0"/>
            <a:endCxn id="64" idx="0"/>
          </p:cNvCxnSpPr>
          <p:nvPr/>
        </p:nvCxnSpPr>
        <p:spPr>
          <a:xfrm>
            <a:off x="4108193" y="4546331"/>
            <a:ext cx="1560892" cy="296933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/>
          <p:cNvCxnSpPr>
            <a:stCxn id="64" idx="0"/>
            <a:endCxn id="65" idx="0"/>
          </p:cNvCxnSpPr>
          <p:nvPr/>
        </p:nvCxnSpPr>
        <p:spPr>
          <a:xfrm flipV="1">
            <a:off x="5669085" y="4601011"/>
            <a:ext cx="1619522" cy="242253"/>
          </a:xfrm>
          <a:prstGeom prst="straightConnector1">
            <a:avLst/>
          </a:prstGeom>
          <a:ln w="19050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이등변 삼각형 98"/>
          <p:cNvSpPr/>
          <p:nvPr/>
        </p:nvSpPr>
        <p:spPr>
          <a:xfrm>
            <a:off x="4699471" y="2796511"/>
            <a:ext cx="113729" cy="10253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0" name="이등변 삼각형 99"/>
          <p:cNvSpPr/>
          <p:nvPr/>
        </p:nvSpPr>
        <p:spPr>
          <a:xfrm>
            <a:off x="5299282" y="3380201"/>
            <a:ext cx="113729" cy="10253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1" name="이등변 삼각형 100"/>
          <p:cNvSpPr/>
          <p:nvPr/>
        </p:nvSpPr>
        <p:spPr>
          <a:xfrm>
            <a:off x="6157589" y="2731752"/>
            <a:ext cx="113729" cy="102537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4982398" y="2681115"/>
            <a:ext cx="72000" cy="7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3" name="직사각형 102"/>
          <p:cNvSpPr/>
          <p:nvPr/>
        </p:nvSpPr>
        <p:spPr>
          <a:xfrm>
            <a:off x="5585129" y="3501113"/>
            <a:ext cx="72000" cy="7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6611423" y="2739909"/>
            <a:ext cx="72000" cy="72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5" name="직선 연결선 104"/>
          <p:cNvCxnSpPr>
            <a:stCxn id="99" idx="4"/>
            <a:endCxn id="100" idx="1"/>
          </p:cNvCxnSpPr>
          <p:nvPr/>
        </p:nvCxnSpPr>
        <p:spPr>
          <a:xfrm>
            <a:off x="4813200" y="2899048"/>
            <a:ext cx="514514" cy="53242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>
            <a:stCxn id="100" idx="5"/>
            <a:endCxn id="101" idx="2"/>
          </p:cNvCxnSpPr>
          <p:nvPr/>
        </p:nvCxnSpPr>
        <p:spPr>
          <a:xfrm flipV="1">
            <a:off x="5384579" y="2834289"/>
            <a:ext cx="773010" cy="59718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/>
          <p:cNvCxnSpPr>
            <a:stCxn id="102" idx="2"/>
            <a:endCxn id="103" idx="0"/>
          </p:cNvCxnSpPr>
          <p:nvPr/>
        </p:nvCxnSpPr>
        <p:spPr>
          <a:xfrm>
            <a:off x="5018398" y="2753115"/>
            <a:ext cx="602731" cy="747998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연결선 107"/>
          <p:cNvCxnSpPr>
            <a:endCxn id="104" idx="1"/>
          </p:cNvCxnSpPr>
          <p:nvPr/>
        </p:nvCxnSpPr>
        <p:spPr>
          <a:xfrm flipV="1">
            <a:off x="5626648" y="2775909"/>
            <a:ext cx="984775" cy="728587"/>
          </a:xfrm>
          <a:prstGeom prst="line">
            <a:avLst/>
          </a:prstGeom>
          <a:ln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761259" y="2451501"/>
            <a:ext cx="10647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rgbClr val="C2C2C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4183064" y="3101298"/>
            <a:ext cx="1090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(X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rgbClr val="C2C2C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6346648" y="2519512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</a:t>
            </a:r>
            <a:r>
              <a:rPr lang="en-US" altLang="ko-KR" sz="1200" baseline="-250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</a:t>
            </a:r>
            <a:r>
              <a:rPr lang="en-US" altLang="ko-KR" sz="1200" baseline="-25000" dirty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dirty="0" smtClean="0">
                <a:solidFill>
                  <a:srgbClr val="C2C2C2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dirty="0">
              <a:solidFill>
                <a:srgbClr val="C2C2C2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464527" y="2709045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175702" y="3438205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</a:t>
            </a:r>
            <a:r>
              <a:rPr lang="en-US" altLang="ko-KR" sz="1200" b="1" baseline="-250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887676" y="2451425"/>
            <a:ext cx="1313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</a:t>
            </a:r>
            <a:r>
              <a:rPr lang="en-US" altLang="ko-KR" sz="1200" b="1" baseline="-250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834319" y="2428343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 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615911" y="3484882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 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649607" y="2713236"/>
            <a:ext cx="14466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 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(X’’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Y’’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Z’’</a:t>
            </a:r>
            <a:r>
              <a:rPr lang="en-US" altLang="ko-KR" sz="1200" b="1" baseline="-25000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200" b="1" dirty="0" smtClean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2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53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0" y="5262296"/>
            <a:ext cx="10977535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Classical Monocular VO Pipeline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3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 smtClean="0"/>
              <a:t>Classical Monocular VO Pipeline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4"/>
            <a:ext cx="11140910" cy="940012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Overview of Monocular VO Algorithm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589975"/>
            <a:ext cx="4018317" cy="38557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81193" y="3902496"/>
            <a:ext cx="4581356" cy="56753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81194" y="4470033"/>
            <a:ext cx="4581355" cy="8944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469380" y="3041275"/>
            <a:ext cx="4019690" cy="800219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Tracking with Optical Flow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69380" y="4156289"/>
            <a:ext cx="4019690" cy="800219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Essential Matrix Decomposition</a:t>
            </a: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using </a:t>
            </a: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Epipolar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Geometry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81194" y="5364481"/>
            <a:ext cx="4581355" cy="44722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469380" y="5268464"/>
            <a:ext cx="4019690" cy="369332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Scale Estimation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69380" y="5949752"/>
            <a:ext cx="4019690" cy="369332"/>
          </a:xfrm>
          <a:prstGeom prst="rect">
            <a:avLst/>
          </a:prstGeom>
          <a:noFill/>
          <a:ln w="22225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Calculation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81194" y="5811704"/>
            <a:ext cx="4581355" cy="60581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꺾인 연결선 24"/>
          <p:cNvCxnSpPr>
            <a:stCxn id="5" idx="3"/>
            <a:endCxn id="8" idx="1"/>
          </p:cNvCxnSpPr>
          <p:nvPr/>
        </p:nvCxnSpPr>
        <p:spPr>
          <a:xfrm flipV="1">
            <a:off x="5162549" y="3441385"/>
            <a:ext cx="1306831" cy="74488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>
            <a:stCxn id="6" idx="3"/>
            <a:endCxn id="9" idx="1"/>
          </p:cNvCxnSpPr>
          <p:nvPr/>
        </p:nvCxnSpPr>
        <p:spPr>
          <a:xfrm flipV="1">
            <a:off x="5162549" y="4556399"/>
            <a:ext cx="1306831" cy="360858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7" idx="3"/>
            <a:endCxn id="20" idx="1"/>
          </p:cNvCxnSpPr>
          <p:nvPr/>
        </p:nvCxnSpPr>
        <p:spPr>
          <a:xfrm flipV="1">
            <a:off x="5162549" y="5453130"/>
            <a:ext cx="1306831" cy="134963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23" idx="3"/>
            <a:endCxn id="22" idx="1"/>
          </p:cNvCxnSpPr>
          <p:nvPr/>
        </p:nvCxnSpPr>
        <p:spPr>
          <a:xfrm>
            <a:off x="5162549" y="6114610"/>
            <a:ext cx="1306831" cy="0"/>
          </a:xfrm>
          <a:prstGeom prst="bentConnector3">
            <a:avLst/>
          </a:prstGeom>
          <a:ln w="254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804500" y="3534259"/>
            <a:ext cx="1215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Common</a:t>
            </a:r>
          </a:p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</a:p>
          <a:p>
            <a:pPr algn="ctr"/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Selection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오른쪽 중괄호 37"/>
          <p:cNvSpPr/>
          <p:nvPr/>
        </p:nvSpPr>
        <p:spPr>
          <a:xfrm>
            <a:off x="10537195" y="3041275"/>
            <a:ext cx="274180" cy="191523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15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 smtClean="0"/>
              <a:t>Classical Monocular VO Pipeline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4"/>
            <a:ext cx="11140910" cy="940012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KITTI </a:t>
            </a:r>
            <a:r>
              <a:rPr lang="en-US" altLang="ko-KR" sz="1600" b="1" dirty="0" err="1" smtClean="0">
                <a:solidFill>
                  <a:schemeClr val="tx1"/>
                </a:solidFill>
              </a:rPr>
              <a:t>Odometry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Dataset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65680"/>
          <a:stretch/>
        </p:blipFill>
        <p:spPr>
          <a:xfrm>
            <a:off x="1434633" y="2352993"/>
            <a:ext cx="5863624" cy="270668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38108"/>
          <a:stretch/>
        </p:blipFill>
        <p:spPr>
          <a:xfrm>
            <a:off x="7502528" y="2352993"/>
            <a:ext cx="3187400" cy="265334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81192" y="5014846"/>
            <a:ext cx="623870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독일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Karlsruhe Institute of Technology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제작한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/ SLAM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VO / VSLAM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연구에서 매우 유명하고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널리 사용되는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데이터셋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좌측 카메라 기준으로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축이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Forward Motion 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앞뒤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), X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축이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Lateral Motion 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Groundtruth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IMU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좌표계를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변환하여 정의함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71450" indent="-1714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Groundtruth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IMU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Z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축과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 값을 사용하여 </a:t>
            </a:r>
            <a:r>
              <a:rPr lang="en-US" altLang="ko-KR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Groundtruth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경로를 그릴 수 있음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257" y="5063364"/>
            <a:ext cx="44386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 smtClean="0"/>
              <a:t>Classical Monocular VO Pipeline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4"/>
            <a:ext cx="11140910" cy="940012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Monocular VO Pipeline Implementation – Common Feature Selection &amp; Relative Scale Estimation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581194" y="2442149"/>
            <a:ext cx="1338823" cy="968469"/>
            <a:chOff x="899592" y="725943"/>
            <a:chExt cx="1338823" cy="968469"/>
          </a:xfrm>
        </p:grpSpPr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89" r="26259"/>
            <a:stretch/>
          </p:blipFill>
          <p:spPr>
            <a:xfrm>
              <a:off x="899592" y="725943"/>
              <a:ext cx="1338823" cy="737160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358048" y="1440496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t=0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391208" y="2433887"/>
            <a:ext cx="1338822" cy="980578"/>
            <a:chOff x="2307925" y="717681"/>
            <a:chExt cx="1338822" cy="980578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18" r="27926"/>
            <a:stretch/>
          </p:blipFill>
          <p:spPr>
            <a:xfrm>
              <a:off x="2307925" y="717681"/>
              <a:ext cx="1338822" cy="7371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776931" y="1444343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t=1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815785" y="2442149"/>
            <a:ext cx="1338822" cy="972316"/>
            <a:chOff x="3716257" y="725943"/>
            <a:chExt cx="1338822" cy="972316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0" r="30318"/>
            <a:stretch/>
          </p:blipFill>
          <p:spPr>
            <a:xfrm>
              <a:off x="3716257" y="725943"/>
              <a:ext cx="1338822" cy="73716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4186566" y="1444343"/>
              <a:ext cx="41069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t=2</a:t>
              </a:r>
              <a:endParaRPr lang="ko-KR" altLang="en-US" sz="105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581193" y="3423861"/>
            <a:ext cx="1338823" cy="360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</a:p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391208" y="3423861"/>
            <a:ext cx="1338823" cy="360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</a:p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391208" y="4067539"/>
            <a:ext cx="1338823" cy="50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Lucas-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Kande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2387546" y="4972037"/>
            <a:ext cx="2464980" cy="4049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Pose Estimation Through</a:t>
            </a:r>
          </a:p>
          <a:p>
            <a:pPr algn="ctr"/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Epipolar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Geometry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391207" y="5650957"/>
            <a:ext cx="2461319" cy="3764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 Generation Through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</a:t>
            </a:r>
          </a:p>
        </p:txBody>
      </p:sp>
      <p:cxnSp>
        <p:nvCxnSpPr>
          <p:cNvPr id="39" name="직선 화살표 연결선 38"/>
          <p:cNvCxnSpPr>
            <a:stCxn id="35" idx="2"/>
            <a:endCxn id="36" idx="0"/>
          </p:cNvCxnSpPr>
          <p:nvPr/>
        </p:nvCxnSpPr>
        <p:spPr>
          <a:xfrm>
            <a:off x="3060620" y="3783901"/>
            <a:ext cx="0" cy="2836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>
            <a:stCxn id="36" idx="2"/>
          </p:cNvCxnSpPr>
          <p:nvPr/>
        </p:nvCxnSpPr>
        <p:spPr>
          <a:xfrm flipH="1">
            <a:off x="3052326" y="4567839"/>
            <a:ext cx="0" cy="3952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34" idx="2"/>
            <a:endCxn id="36" idx="1"/>
          </p:cNvCxnSpPr>
          <p:nvPr/>
        </p:nvCxnSpPr>
        <p:spPr>
          <a:xfrm rot="16200000" flipH="1">
            <a:off x="1554012" y="3480493"/>
            <a:ext cx="533788" cy="1140603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3053406" y="5360885"/>
            <a:ext cx="0" cy="2880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206406" y="4070544"/>
            <a:ext cx="11817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pprev_keypoints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993707" y="3789736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prev_keypoints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057911" y="4525581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prev_keypoints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</a:p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pprev_keypoints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060619" y="5324877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Unit Rotation Matrix</a:t>
            </a:r>
          </a:p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Unit Translation Matrix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815784" y="3423860"/>
            <a:ext cx="1338823" cy="360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ORB</a:t>
            </a:r>
          </a:p>
          <a:p>
            <a:pPr algn="ctr"/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Feature Extraction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815784" y="4067538"/>
            <a:ext cx="1338823" cy="500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Lucas-</a:t>
            </a: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Kande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Optical Flow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812122" y="4972036"/>
            <a:ext cx="2464980" cy="40495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Pose Estimation Through</a:t>
            </a:r>
          </a:p>
          <a:p>
            <a:pPr algn="ctr"/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Epipolar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Geometry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0" name="직선 화살표 연결선 49"/>
          <p:cNvCxnSpPr>
            <a:stCxn id="47" idx="2"/>
            <a:endCxn id="48" idx="0"/>
          </p:cNvCxnSpPr>
          <p:nvPr/>
        </p:nvCxnSpPr>
        <p:spPr>
          <a:xfrm>
            <a:off x="8485196" y="3783900"/>
            <a:ext cx="0" cy="283638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48" idx="2"/>
          </p:cNvCxnSpPr>
          <p:nvPr/>
        </p:nvCxnSpPr>
        <p:spPr>
          <a:xfrm flipH="1">
            <a:off x="8476902" y="4567838"/>
            <a:ext cx="0" cy="39528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>
            <a:off x="8477982" y="5360884"/>
            <a:ext cx="0" cy="2880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560506" y="3796911"/>
            <a:ext cx="12715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current_keypoints</a:t>
            </a:r>
            <a:endParaRPr lang="ko-KR" altLang="en-US" sz="1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428634" y="4517572"/>
            <a:ext cx="1794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prev_keypoints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==1])[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</a:p>
          <a:p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pprev_keypoints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==1])[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</a:p>
          <a:p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current_keypoints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8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8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  <a:endParaRPr lang="ko-KR" altLang="en-US" sz="8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8485195" y="532487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Unit Rotation Matrix</a:t>
            </a:r>
          </a:p>
          <a:p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Unit Translation Matrix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6" name="직선 화살표 연결선 55"/>
          <p:cNvCxnSpPr>
            <a:stCxn id="36" idx="3"/>
            <a:endCxn id="48" idx="1"/>
          </p:cNvCxnSpPr>
          <p:nvPr/>
        </p:nvCxnSpPr>
        <p:spPr>
          <a:xfrm flipV="1">
            <a:off x="3730031" y="4317688"/>
            <a:ext cx="4085753" cy="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978355" y="4014325"/>
            <a:ext cx="16433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prev_keypoints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pprev_keypoints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en-US" altLang="ko-KR" sz="10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</a:t>
            </a:r>
            <a:r>
              <a:rPr lang="en-US" altLang="ko-KR" sz="10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==1]</a:t>
            </a:r>
            <a:endParaRPr lang="ko-KR" altLang="en-US" sz="10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8" name="꺾인 연결선 57"/>
          <p:cNvCxnSpPr>
            <a:stCxn id="38" idx="2"/>
            <a:endCxn id="61" idx="1"/>
          </p:cNvCxnSpPr>
          <p:nvPr/>
        </p:nvCxnSpPr>
        <p:spPr>
          <a:xfrm rot="16200000" flipH="1">
            <a:off x="5494504" y="4154734"/>
            <a:ext cx="448642" cy="4193916"/>
          </a:xfrm>
          <a:prstGeom prst="bentConnector2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8485195" y="5996890"/>
            <a:ext cx="0" cy="28800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821554" y="2449656"/>
            <a:ext cx="3867026" cy="11079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t-2 (</a:t>
            </a:r>
            <a:r>
              <a:rPr lang="en-US" altLang="ko-KR" sz="11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pprev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이미지와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t-1 (</a:t>
            </a:r>
            <a:r>
              <a:rPr lang="en-US" altLang="ko-KR" sz="11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이미지 사이의 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되는 </a:t>
            </a:r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다음 단계에서 사용해야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개의 이미지 모두에서 보는 동일한 지점을 찾을 수 있음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Correspondence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확보 안 되면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en-US" altLang="ko-KR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Scale Drift</a:t>
            </a:r>
            <a:r>
              <a:rPr lang="ko-KR" altLang="en-US" sz="11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매우 크게 발산함</a:t>
            </a:r>
            <a:endParaRPr lang="en-US" altLang="ko-KR" sz="11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815783" y="6287806"/>
            <a:ext cx="2461319" cy="37641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Relative Scale Calculation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7815783" y="5650956"/>
            <a:ext cx="2461319" cy="3764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3D Point Cloud Generation Through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Triangulation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631848" y="6208629"/>
            <a:ext cx="198804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Reprojected</a:t>
            </a:r>
            <a:r>
              <a:rPr lang="en-US" altLang="ko-KR" sz="105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3D Point Cloud</a:t>
            </a:r>
            <a:endParaRPr lang="ko-KR" altLang="en-US" sz="105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476902" y="6025474"/>
            <a:ext cx="173156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Reprojected</a:t>
            </a:r>
            <a:r>
              <a: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3D Point Cloud</a:t>
            </a:r>
            <a:endParaRPr lang="ko-KR" altLang="en-US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9196257" y="4141985"/>
            <a:ext cx="2361306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ts val="9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9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</a:t>
            </a:r>
            <a:r>
              <a:rPr lang="en-US" altLang="ko-KR" sz="9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</a:t>
            </a:r>
            <a:r>
              <a:rPr lang="en-US" altLang="ko-KR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900" b="1" dirty="0" err="1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prev</a:t>
            </a:r>
            <a:r>
              <a:rPr lang="ko-KR" altLang="en-US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</a:t>
            </a:r>
            <a:r>
              <a:rPr lang="ko-KR" altLang="en-US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되는 </a:t>
            </a:r>
            <a:r>
              <a:rPr lang="en-US" altLang="ko-KR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 </a:t>
            </a:r>
            <a:r>
              <a:rPr lang="ko-KR" altLang="en-US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 </a:t>
            </a:r>
            <a:r>
              <a:rPr lang="en-US" altLang="ko-KR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Current</a:t>
            </a:r>
            <a:r>
              <a:rPr lang="ko-KR" altLang="en-US" sz="900" b="1" spc="-3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</a:t>
            </a:r>
            <a:r>
              <a:rPr lang="ko-KR" altLang="en-US" sz="900" b="1" spc="-3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Match </a:t>
            </a:r>
            <a:r>
              <a:rPr lang="ko-KR" altLang="en-US" sz="900" b="1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되는 것만 사용</a:t>
            </a:r>
            <a:endParaRPr lang="en-US" altLang="ko-KR" sz="900" b="1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2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그림 1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214" y="1984164"/>
            <a:ext cx="3218575" cy="308836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 smtClean="0"/>
              <a:t>Classical Monocular VO Pipeline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4"/>
            <a:ext cx="11140910" cy="940012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Monocular VO Pipeline Implementation – Overall Algorithm Process ]</a:t>
            </a:r>
            <a:endParaRPr lang="en-US" altLang="ko-KR" sz="1600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93" y="2387105"/>
            <a:ext cx="7130247" cy="39528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72354" y="6412468"/>
            <a:ext cx="6338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소스코드 </a:t>
            </a:r>
            <a:r>
              <a:rPr lang="en-US" altLang="ko-KR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en-US" altLang="ko-KR" sz="1200" b="1" dirty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</a:t>
            </a:r>
            <a:r>
              <a:rPr lang="en-US" altLang="ko-KR" sz="1200" b="1" dirty="0" smtClean="0">
                <a:solidFill>
                  <a:srgbClr val="0070C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github.com/luwis93choi/Multi-View_Monocular_Visual_Odometry </a:t>
            </a:r>
            <a:endParaRPr lang="ko-KR" altLang="en-US" sz="1200" b="1" dirty="0">
              <a:solidFill>
                <a:srgbClr val="0070C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1753" y="5179211"/>
            <a:ext cx="1537167" cy="7685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75833" y="5940351"/>
            <a:ext cx="3194721" cy="6106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</a:t>
            </a:r>
            <a:r>
              <a:rPr lang="en-US" altLang="ko-KR" sz="1200" b="1" baseline="-250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pos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Z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축 값을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Trajectory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로 그려내면</a:t>
            </a: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Odometry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Trajectory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 됨</a:t>
            </a:r>
            <a:endParaRPr lang="ko-KR" altLang="en-US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오른쪽 대괄호 7"/>
          <p:cNvSpPr/>
          <p:nvPr/>
        </p:nvSpPr>
        <p:spPr>
          <a:xfrm>
            <a:off x="7711440" y="4754880"/>
            <a:ext cx="99060" cy="1078615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3" name="꺾인 연결선 132"/>
          <p:cNvCxnSpPr>
            <a:stCxn id="8" idx="2"/>
            <a:endCxn id="5" idx="1"/>
          </p:cNvCxnSpPr>
          <p:nvPr/>
        </p:nvCxnSpPr>
        <p:spPr>
          <a:xfrm rot="10800000" flipH="1" flipV="1">
            <a:off x="7810499" y="5294187"/>
            <a:ext cx="1061253" cy="269315"/>
          </a:xfrm>
          <a:prstGeom prst="bentConnector5">
            <a:avLst>
              <a:gd name="adj1" fmla="val 11488"/>
              <a:gd name="adj2" fmla="val 99664"/>
              <a:gd name="adj3" fmla="val 593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꺾인 연결선 133"/>
          <p:cNvCxnSpPr>
            <a:stCxn id="132" idx="3"/>
            <a:endCxn id="5" idx="3"/>
          </p:cNvCxnSpPr>
          <p:nvPr/>
        </p:nvCxnSpPr>
        <p:spPr>
          <a:xfrm>
            <a:off x="10106526" y="4949457"/>
            <a:ext cx="302394" cy="614046"/>
          </a:xfrm>
          <a:prstGeom prst="bentConnector3">
            <a:avLst>
              <a:gd name="adj1" fmla="val 1755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직사각형 131"/>
          <p:cNvSpPr/>
          <p:nvPr/>
        </p:nvSpPr>
        <p:spPr>
          <a:xfrm>
            <a:off x="9749017" y="4826382"/>
            <a:ext cx="357509" cy="2461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54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en-US" altLang="ko-KR" b="1" dirty="0" smtClean="0"/>
              <a:t>Classical Monocular VO Pipeline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Optimization &amp; Bad Pose Rejection ]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err="1"/>
              <a:t>Epipolar</a:t>
            </a:r>
            <a:r>
              <a:rPr lang="en-US" altLang="ko-KR" sz="1600" b="1" dirty="0"/>
              <a:t> Geometry</a:t>
            </a:r>
            <a:r>
              <a:rPr lang="ko-KR" altLang="en-US" sz="1600" b="1" dirty="0"/>
              <a:t>와 </a:t>
            </a:r>
            <a:r>
              <a:rPr lang="en-US" altLang="ko-KR" sz="1600" b="1" dirty="0"/>
              <a:t>2D → 3D Triangulation</a:t>
            </a:r>
            <a:r>
              <a:rPr lang="ko-KR" altLang="en-US" sz="1600" b="1" dirty="0"/>
              <a:t>을 통한 </a:t>
            </a:r>
            <a:r>
              <a:rPr lang="en-US" altLang="ko-KR" sz="1600" b="1" dirty="0"/>
              <a:t>Pose Estimation</a:t>
            </a:r>
            <a:r>
              <a:rPr lang="ko-KR" altLang="en-US" sz="1600" b="1" dirty="0"/>
              <a:t>이 항상 정확한 것은 </a:t>
            </a:r>
            <a:r>
              <a:rPr lang="ko-KR" altLang="en-US" sz="1600" b="1" dirty="0" smtClean="0"/>
              <a:t>아님</a:t>
            </a:r>
            <a:endParaRPr lang="en-US" altLang="ko-KR" sz="1600" b="1" dirty="0"/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endParaRPr lang="en-US" altLang="ko-KR" sz="16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(!) </a:t>
            </a:r>
            <a:r>
              <a:rPr lang="ko-KR" altLang="en-US" sz="1600" b="1" dirty="0">
                <a:solidFill>
                  <a:srgbClr val="FF0000"/>
                </a:solidFill>
              </a:rPr>
              <a:t>카메라가 정지하고 있으나 외부 영향으로 </a:t>
            </a:r>
            <a:r>
              <a:rPr lang="en-US" altLang="ko-KR" sz="1600" b="1" dirty="0">
                <a:solidFill>
                  <a:srgbClr val="FF0000"/>
                </a:solidFill>
              </a:rPr>
              <a:t>Feature </a:t>
            </a:r>
            <a:r>
              <a:rPr lang="en-US" altLang="ko-KR" sz="1600" b="1" dirty="0" err="1">
                <a:solidFill>
                  <a:srgbClr val="FF0000"/>
                </a:solidFill>
              </a:rPr>
              <a:t>Keypoint</a:t>
            </a:r>
            <a:r>
              <a:rPr lang="ko-KR" altLang="en-US" sz="1600" b="1" dirty="0">
                <a:solidFill>
                  <a:srgbClr val="FF0000"/>
                </a:solidFill>
              </a:rPr>
              <a:t>가 흔들리면 카메라가 움직였다고 </a:t>
            </a:r>
            <a:r>
              <a:rPr lang="ko-KR" altLang="en-US" sz="1600" b="1" dirty="0" err="1">
                <a:solidFill>
                  <a:srgbClr val="FF0000"/>
                </a:solidFill>
              </a:rPr>
              <a:t>오인식함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    </a:t>
            </a:r>
            <a:r>
              <a:rPr lang="en-US" altLang="ko-KR" sz="1600" b="1" dirty="0">
                <a:sym typeface="Wingdings" panose="05000000000000000000" pitchFamily="2" charset="2"/>
              </a:rPr>
              <a:t> Forward Dominant Motion Model </a:t>
            </a:r>
            <a:r>
              <a:rPr lang="ko-KR" altLang="en-US" sz="1600" b="1" dirty="0">
                <a:sym typeface="Wingdings" panose="05000000000000000000" pitchFamily="2" charset="2"/>
              </a:rPr>
              <a:t>적용 </a:t>
            </a:r>
            <a:r>
              <a:rPr lang="en-US" altLang="ko-KR" sz="1600" b="1" dirty="0">
                <a:sym typeface="Wingdings" panose="05000000000000000000" pitchFamily="2" charset="2"/>
              </a:rPr>
              <a:t>: </a:t>
            </a:r>
            <a:r>
              <a:rPr lang="ko-KR" altLang="en-US" sz="1600" b="1" dirty="0">
                <a:sym typeface="Wingdings" panose="05000000000000000000" pitchFamily="2" charset="2"/>
              </a:rPr>
              <a:t>카메라가 탑재된 차량은 앞뒤 이동을 우선적으로 반영함</a:t>
            </a:r>
            <a:endParaRPr lang="en-US" altLang="ko-KR" sz="16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    </a:t>
            </a:r>
            <a:r>
              <a:rPr lang="en-US" altLang="ko-KR" sz="1600" b="1" dirty="0">
                <a:sym typeface="Wingdings" panose="05000000000000000000" pitchFamily="2" charset="2"/>
              </a:rPr>
              <a:t> Feature </a:t>
            </a:r>
            <a:r>
              <a:rPr lang="en-US" altLang="ko-KR" sz="1600" b="1" dirty="0" err="1">
                <a:sym typeface="Wingdings" panose="05000000000000000000" pitchFamily="2" charset="2"/>
              </a:rPr>
              <a:t>Keypoint</a:t>
            </a:r>
            <a:r>
              <a:rPr lang="ko-KR" altLang="en-US" sz="1600" b="1" dirty="0">
                <a:sym typeface="Wingdings" panose="05000000000000000000" pitchFamily="2" charset="2"/>
              </a:rPr>
              <a:t> 이동이 매우 미세한 경우 </a:t>
            </a:r>
            <a:r>
              <a:rPr lang="en-US" altLang="ko-KR" sz="1600" b="1" dirty="0">
                <a:sym typeface="Wingdings" panose="05000000000000000000" pitchFamily="2" charset="2"/>
              </a:rPr>
              <a:t>Frame Skip </a:t>
            </a:r>
            <a:r>
              <a:rPr lang="ko-KR" altLang="en-US" sz="1600" b="1" dirty="0">
                <a:sym typeface="Wingdings" panose="05000000000000000000" pitchFamily="2" charset="2"/>
              </a:rPr>
              <a:t>기능 추가</a:t>
            </a:r>
            <a:endParaRPr lang="en-US" altLang="ko-KR" sz="1600" b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rgbClr val="FF0000"/>
                </a:solidFill>
              </a:rPr>
              <a:t>(!) Triangulation </a:t>
            </a:r>
            <a:r>
              <a:rPr lang="ko-KR" altLang="en-US" sz="1600" b="1" dirty="0">
                <a:solidFill>
                  <a:srgbClr val="FF0000"/>
                </a:solidFill>
              </a:rPr>
              <a:t>연산이 정확도가 높은 편은 아님</a:t>
            </a:r>
            <a:r>
              <a:rPr lang="en-US" altLang="ko-KR" sz="1600" b="1" dirty="0">
                <a:solidFill>
                  <a:srgbClr val="FF0000"/>
                </a:solidFill>
              </a:rPr>
              <a:t>. </a:t>
            </a:r>
            <a:r>
              <a:rPr lang="ko-KR" altLang="en-US" sz="1600" b="1" dirty="0">
                <a:solidFill>
                  <a:srgbClr val="FF0000"/>
                </a:solidFill>
              </a:rPr>
              <a:t>이로 인해 </a:t>
            </a:r>
            <a:r>
              <a:rPr lang="en-US" altLang="ko-KR" sz="1600" b="1" dirty="0">
                <a:solidFill>
                  <a:srgbClr val="FF0000"/>
                </a:solidFill>
              </a:rPr>
              <a:t>Pose</a:t>
            </a:r>
            <a:r>
              <a:rPr lang="ko-KR" altLang="en-US" sz="1600" b="1" dirty="0">
                <a:solidFill>
                  <a:srgbClr val="FF0000"/>
                </a:solidFill>
              </a:rPr>
              <a:t>값이 </a:t>
            </a:r>
            <a:r>
              <a:rPr lang="en-US" altLang="ko-KR" sz="1600" b="1" dirty="0">
                <a:solidFill>
                  <a:srgbClr val="FF0000"/>
                </a:solidFill>
              </a:rPr>
              <a:t>Jump</a:t>
            </a:r>
            <a:r>
              <a:rPr lang="ko-KR" altLang="en-US" sz="1600" b="1" dirty="0">
                <a:solidFill>
                  <a:srgbClr val="FF0000"/>
                </a:solidFill>
              </a:rPr>
              <a:t>하는 현상이 발생함</a:t>
            </a:r>
            <a:r>
              <a:rPr lang="en-US" altLang="ko-KR" sz="1600" b="1" dirty="0">
                <a:solidFill>
                  <a:srgbClr val="FF000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/>
              <a:t>    </a:t>
            </a:r>
            <a:r>
              <a:rPr lang="en-US" altLang="ko-KR" sz="1600" b="1" dirty="0">
                <a:sym typeface="Wingdings" panose="05000000000000000000" pitchFamily="2" charset="2"/>
              </a:rPr>
              <a:t> Bundle Adjustment</a:t>
            </a:r>
            <a:r>
              <a:rPr lang="ko-KR" altLang="en-US" sz="1600" b="1" dirty="0">
                <a:sym typeface="Wingdings" panose="05000000000000000000" pitchFamily="2" charset="2"/>
              </a:rPr>
              <a:t>와 같은 </a:t>
            </a:r>
            <a:r>
              <a:rPr lang="en-US" altLang="ko-KR" sz="1600" b="1" dirty="0">
                <a:sym typeface="Wingdings" panose="05000000000000000000" pitchFamily="2" charset="2"/>
              </a:rPr>
              <a:t>Optimization </a:t>
            </a:r>
            <a:r>
              <a:rPr lang="ko-KR" altLang="en-US" sz="1600" b="1" dirty="0">
                <a:sym typeface="Wingdings" panose="05000000000000000000" pitchFamily="2" charset="2"/>
              </a:rPr>
              <a:t>적용</a:t>
            </a:r>
            <a:endParaRPr lang="en-US" altLang="ko-KR" sz="16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ko-KR" sz="1600" b="1" dirty="0">
                <a:sym typeface="Wingdings" panose="05000000000000000000" pitchFamily="2" charset="2"/>
              </a:rPr>
              <a:t>        (ex : RTAB</a:t>
            </a:r>
            <a:r>
              <a:rPr lang="ko-KR" altLang="en-US" sz="1600" b="1" dirty="0">
                <a:sym typeface="Wingdings" panose="05000000000000000000" pitchFamily="2" charset="2"/>
              </a:rPr>
              <a:t>의 경우 </a:t>
            </a:r>
            <a:r>
              <a:rPr lang="en-US" altLang="ko-KR" sz="1600" b="1" dirty="0">
                <a:sym typeface="Wingdings" panose="05000000000000000000" pitchFamily="2" charset="2"/>
              </a:rPr>
              <a:t>g2o Bundle Adjustment </a:t>
            </a:r>
            <a:r>
              <a:rPr lang="ko-KR" altLang="en-US" sz="1600" b="1" dirty="0">
                <a:sym typeface="Wingdings" panose="05000000000000000000" pitchFamily="2" charset="2"/>
              </a:rPr>
              <a:t>라이브러리를 적용하여 </a:t>
            </a:r>
            <a:r>
              <a:rPr lang="en-US" altLang="ko-KR" sz="1600" b="1" dirty="0">
                <a:sym typeface="Wingdings" panose="05000000000000000000" pitchFamily="2" charset="2"/>
              </a:rPr>
              <a:t>Bad Pose Rejection </a:t>
            </a:r>
            <a:r>
              <a:rPr lang="ko-KR" altLang="en-US" sz="1600" b="1" dirty="0">
                <a:sym typeface="Wingdings" panose="05000000000000000000" pitchFamily="2" charset="2"/>
              </a:rPr>
              <a:t>수행</a:t>
            </a:r>
            <a:r>
              <a:rPr lang="en-US" altLang="ko-KR" sz="1600" b="1" dirty="0" smtClean="0">
                <a:sym typeface="Wingdings" panose="05000000000000000000" pitchFamily="2" charset="2"/>
              </a:rPr>
              <a:t>)</a:t>
            </a:r>
            <a:endParaRPr lang="en-US" altLang="ko-KR" sz="1600" b="1" dirty="0"/>
          </a:p>
        </p:txBody>
      </p:sp>
    </p:spTree>
    <p:extLst>
      <p:ext uri="{BB962C8B-B14F-4D97-AF65-F5344CB8AC3E}">
        <p14:creationId xmlns:p14="http://schemas.microsoft.com/office/powerpoint/2010/main" val="7988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ko-KR" altLang="en-US" b="1" dirty="0" smtClean="0"/>
              <a:t>다음주 주제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이번주 과제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b="1" dirty="0" smtClean="0"/>
              <a:t>[ </a:t>
            </a:r>
            <a:r>
              <a:rPr lang="ko-KR" altLang="en-US" sz="1600" b="1" dirty="0" smtClean="0"/>
              <a:t>다음주 주제</a:t>
            </a:r>
            <a:r>
              <a:rPr lang="en-US" altLang="ko-KR" sz="1600" b="1" dirty="0" smtClean="0"/>
              <a:t> ]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600" b="1" dirty="0" smtClean="0"/>
              <a:t>Classical Monocular VO Implementation using OpenCV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ko-KR" sz="1600" b="1" dirty="0" smtClean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ko-KR" sz="1600" b="1" dirty="0" smtClean="0"/>
              <a:t>[ </a:t>
            </a:r>
            <a:r>
              <a:rPr lang="ko-KR" altLang="en-US" sz="1600" b="1" dirty="0" smtClean="0"/>
              <a:t>이번주 과제</a:t>
            </a:r>
            <a:r>
              <a:rPr lang="en-US" altLang="ko-KR" sz="1600" b="1" dirty="0" smtClean="0"/>
              <a:t> ]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en-US" altLang="ko-KR" sz="1600" b="1" dirty="0"/>
              <a:t>A Survey of Simultaneous Localization and Mapping with an Envision in 6G Wireless </a:t>
            </a:r>
            <a:r>
              <a:rPr lang="en-US" altLang="ko-KR" sz="1600" b="1" dirty="0" smtClean="0"/>
              <a:t>Networks </a:t>
            </a:r>
            <a:r>
              <a:rPr lang="ko-KR" altLang="en-US" sz="1600" b="1" dirty="0" smtClean="0"/>
              <a:t>읽기</a:t>
            </a:r>
            <a:endParaRPr lang="en-US" altLang="ko-KR" sz="1600" b="1" dirty="0" smtClean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u="sng" dirty="0" smtClean="0">
                <a:solidFill>
                  <a:srgbClr val="0070C0"/>
                </a:solidFill>
              </a:rPr>
              <a:t>https://arxiv.org/pdf/1909.05214.pdf</a:t>
            </a:r>
            <a:endParaRPr lang="en-US" altLang="ko-KR" sz="1600" b="1" dirty="0"/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ko-KR" altLang="en-US" sz="1600" b="1" dirty="0" smtClean="0"/>
              <a:t>격주 발표 과제</a:t>
            </a:r>
            <a:endParaRPr lang="en-US" altLang="ko-KR" sz="1600" b="1" dirty="0"/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altLang="ko-KR" sz="1400" b="1" dirty="0" smtClean="0">
                <a:solidFill>
                  <a:srgbClr val="0070C0"/>
                </a:solidFill>
              </a:rPr>
              <a:t>12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월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24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일까지 진행한 </a:t>
            </a:r>
            <a:r>
              <a:rPr lang="ko-KR" altLang="en-US" sz="1400" b="1" dirty="0" err="1" smtClean="0">
                <a:solidFill>
                  <a:srgbClr val="0070C0"/>
                </a:solidFill>
              </a:rPr>
              <a:t>강의내용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및 읽은 논문을 정리하여 발표 준비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(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교수님 참관 예정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rgbClr val="0070C0"/>
                </a:solidFill>
              </a:rPr>
              <a:t>발표일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: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1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월 </a:t>
            </a:r>
            <a:r>
              <a:rPr lang="en-US" altLang="ko-KR" sz="1400" b="1" dirty="0">
                <a:solidFill>
                  <a:srgbClr val="0070C0"/>
                </a:solidFill>
              </a:rPr>
              <a:t>7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일</a:t>
            </a:r>
            <a:endParaRPr lang="en-US" altLang="ko-KR" sz="1400" b="1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05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디지털 숫자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 smtClean="0">
                <a:solidFill>
                  <a:srgbClr val="FFFFFF"/>
                </a:solidFill>
              </a:rPr>
              <a:t>감사합니다</a:t>
            </a:r>
            <a:endParaRPr lang="en-US" altLang="ko-KR" dirty="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ko-KR" altLang="en-US" dirty="0">
              <a:solidFill>
                <a:schemeClr val="bg2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b="1" dirty="0" smtClean="0"/>
              <a:t>Classical Monocular VO</a:t>
            </a:r>
            <a:endParaRPr lang="ko-KR" altLang="en-US" b="1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539848" y="2043853"/>
            <a:ext cx="8207652" cy="4328093"/>
          </a:xfrm>
        </p:spPr>
        <p:txBody>
          <a:bodyPr anchor="t">
            <a:noAutofit/>
          </a:bodyPr>
          <a:lstStyle/>
          <a:p>
            <a:pPr marL="0" indent="0" algn="just">
              <a:buNone/>
            </a:pPr>
            <a:r>
              <a:rPr lang="en-US" altLang="ko-KR" sz="1600" b="1" dirty="0" smtClean="0"/>
              <a:t>[ Visual </a:t>
            </a:r>
            <a:r>
              <a:rPr lang="en-US" altLang="ko-KR" sz="1600" b="1" dirty="0" err="1" smtClean="0"/>
              <a:t>Odometry</a:t>
            </a:r>
            <a:r>
              <a:rPr lang="en-US" altLang="ko-KR" sz="1600" b="1" dirty="0" smtClean="0"/>
              <a:t> (VO)</a:t>
            </a:r>
            <a:r>
              <a:rPr lang="ko-KR" altLang="en-US" sz="1600" b="1" dirty="0" smtClean="0"/>
              <a:t>란</a:t>
            </a:r>
            <a:r>
              <a:rPr lang="en-US" altLang="ko-KR" sz="1600" b="1" dirty="0" smtClean="0"/>
              <a:t>? ]</a:t>
            </a:r>
          </a:p>
          <a:p>
            <a:pPr algn="just"/>
            <a:r>
              <a:rPr lang="en-US" altLang="ko-KR" sz="1400" dirty="0" smtClean="0"/>
              <a:t>Camera</a:t>
            </a:r>
            <a:r>
              <a:rPr lang="ko-KR" altLang="en-US" sz="1400" dirty="0"/>
              <a:t>를 이용하여 차량 또는 로봇의 이동경로 및 자세를 추정하는 </a:t>
            </a:r>
            <a:r>
              <a:rPr lang="ko-KR" altLang="en-US" sz="1400" dirty="0" smtClean="0"/>
              <a:t>방식</a:t>
            </a:r>
            <a:endParaRPr lang="en-US" altLang="ko-KR" sz="1400" dirty="0" smtClean="0"/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ko-KR" sz="1200" b="1" dirty="0" smtClean="0"/>
              <a:t>Monocular VO : Camera 1</a:t>
            </a:r>
            <a:r>
              <a:rPr lang="ko-KR" altLang="en-US" sz="1200" b="1" dirty="0" smtClean="0"/>
              <a:t>개만 사용한 </a:t>
            </a:r>
            <a:r>
              <a:rPr lang="en-US" altLang="ko-KR" sz="1200" b="1" dirty="0" smtClean="0"/>
              <a:t>VO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ko-KR" sz="1200" b="1" dirty="0" smtClean="0"/>
              <a:t>Stereo VO : Stereo Vision</a:t>
            </a:r>
            <a:r>
              <a:rPr lang="ko-KR" altLang="en-US" sz="1200" b="1" dirty="0" smtClean="0"/>
              <a:t>을 이용한 </a:t>
            </a:r>
            <a:r>
              <a:rPr lang="en-US" altLang="ko-KR" sz="1200" b="1" dirty="0" smtClean="0"/>
              <a:t>VO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altLang="ko-KR" sz="1200" b="1" dirty="0" smtClean="0"/>
              <a:t>Multi-Camera VO : </a:t>
            </a:r>
            <a:r>
              <a:rPr lang="ko-KR" altLang="en-US" sz="1200" b="1" dirty="0" smtClean="0"/>
              <a:t>다중 </a:t>
            </a:r>
            <a:r>
              <a:rPr lang="en-US" altLang="ko-KR" sz="1200" b="1" dirty="0" smtClean="0"/>
              <a:t>Camera</a:t>
            </a:r>
            <a:r>
              <a:rPr lang="ko-KR" altLang="en-US" sz="1200" b="1" dirty="0" smtClean="0"/>
              <a:t>의 </a:t>
            </a:r>
            <a:r>
              <a:rPr lang="en-US" altLang="ko-KR" sz="1200" b="1" dirty="0" smtClean="0"/>
              <a:t>Panorama </a:t>
            </a:r>
            <a:r>
              <a:rPr lang="ko-KR" altLang="en-US" sz="1200" b="1" dirty="0" smtClean="0"/>
              <a:t>이미지를 이용한 </a:t>
            </a:r>
            <a:r>
              <a:rPr lang="en-US" altLang="ko-KR" sz="1200" b="1" dirty="0" smtClean="0"/>
              <a:t>VO</a:t>
            </a:r>
            <a:endParaRPr lang="ko-KR" altLang="en-US" sz="1200" b="1" dirty="0"/>
          </a:p>
          <a:p>
            <a:pPr marL="0" indent="0" algn="just">
              <a:buNone/>
            </a:pPr>
            <a:endParaRPr lang="en-US" altLang="ko-KR" sz="500" b="1" dirty="0" smtClean="0"/>
          </a:p>
          <a:p>
            <a:pPr marL="0" indent="0" algn="just">
              <a:buNone/>
            </a:pPr>
            <a:r>
              <a:rPr lang="en-US" altLang="ko-KR" sz="1600" b="1" dirty="0" smtClean="0"/>
              <a:t>[ VO </a:t>
            </a:r>
            <a:r>
              <a:rPr lang="ko-KR" altLang="en-US" sz="1600" b="1" dirty="0" smtClean="0"/>
              <a:t>등장배경 </a:t>
            </a:r>
            <a:r>
              <a:rPr lang="en-US" altLang="ko-KR" sz="1600" b="1" dirty="0" smtClean="0"/>
              <a:t>]</a:t>
            </a:r>
          </a:p>
          <a:p>
            <a:pPr algn="just"/>
            <a:r>
              <a:rPr lang="ko-KR" altLang="en-US" sz="1400" dirty="0"/>
              <a:t>화상 탐사 로봇의 위치 및 자세 추정을 위해 </a:t>
            </a:r>
            <a:r>
              <a:rPr lang="ko-KR" altLang="en-US" sz="1400" dirty="0" err="1"/>
              <a:t>카메라만을</a:t>
            </a:r>
            <a:r>
              <a:rPr lang="ko-KR" altLang="en-US" sz="1400" dirty="0"/>
              <a:t> 사용한 </a:t>
            </a:r>
            <a:r>
              <a:rPr lang="en-US" altLang="ko-KR" sz="1400" dirty="0" err="1"/>
              <a:t>Odometry</a:t>
            </a:r>
            <a:r>
              <a:rPr lang="en-US" altLang="ko-KR" sz="1400" dirty="0"/>
              <a:t> </a:t>
            </a:r>
            <a:r>
              <a:rPr lang="ko-KR" altLang="en-US" sz="1400" dirty="0"/>
              <a:t>기법 등장</a:t>
            </a:r>
          </a:p>
          <a:p>
            <a:pPr algn="just"/>
            <a:r>
              <a:rPr lang="ko-KR" altLang="en-US" sz="1400" b="1" dirty="0" smtClean="0">
                <a:solidFill>
                  <a:srgbClr val="FF0000"/>
                </a:solidFill>
              </a:rPr>
              <a:t>우주 </a:t>
            </a:r>
            <a:r>
              <a:rPr lang="ko-KR" altLang="en-US" sz="1400" b="1" dirty="0">
                <a:solidFill>
                  <a:srgbClr val="FF0000"/>
                </a:solidFill>
              </a:rPr>
              <a:t>공간에서 중력에 의존적인 </a:t>
            </a:r>
            <a:r>
              <a:rPr lang="en-US" altLang="ko-KR" sz="1400" b="1" dirty="0">
                <a:solidFill>
                  <a:srgbClr val="FF0000"/>
                </a:solidFill>
              </a:rPr>
              <a:t>IMU </a:t>
            </a:r>
            <a:r>
              <a:rPr lang="ko-KR" altLang="en-US" sz="1400" b="1" dirty="0">
                <a:solidFill>
                  <a:srgbClr val="FF0000"/>
                </a:solidFill>
              </a:rPr>
              <a:t>및 </a:t>
            </a:r>
            <a:r>
              <a:rPr lang="en-US" altLang="ko-KR" sz="1400" b="1" dirty="0">
                <a:solidFill>
                  <a:srgbClr val="FF0000"/>
                </a:solidFill>
              </a:rPr>
              <a:t>Wheel Encoder</a:t>
            </a:r>
            <a:r>
              <a:rPr lang="ko-KR" altLang="en-US" sz="1400" b="1" dirty="0">
                <a:solidFill>
                  <a:srgbClr val="FF0000"/>
                </a:solidFill>
              </a:rPr>
              <a:t>를 사용할 수 없기에</a:t>
            </a:r>
            <a:r>
              <a:rPr lang="ko-KR" altLang="en-US" sz="1400" dirty="0"/>
              <a:t> 로봇의 자세 </a:t>
            </a:r>
            <a:r>
              <a:rPr lang="ko-KR" altLang="en-US" sz="1400" dirty="0" smtClean="0"/>
              <a:t>추정을 위해 </a:t>
            </a:r>
            <a:r>
              <a:rPr lang="en-US" altLang="ko-KR" sz="1400" dirty="0" smtClean="0"/>
              <a:t>Computer Vision</a:t>
            </a:r>
            <a:r>
              <a:rPr lang="ko-KR" altLang="en-US" sz="1400" dirty="0" smtClean="0"/>
              <a:t>을 사용함</a:t>
            </a:r>
            <a:endParaRPr lang="en-US" altLang="ko-KR" sz="1400" dirty="0"/>
          </a:p>
          <a:p>
            <a:pPr marL="0" indent="0" algn="just">
              <a:buNone/>
            </a:pPr>
            <a:endParaRPr lang="en-US" altLang="ko-KR" sz="400" b="1" dirty="0" smtClean="0"/>
          </a:p>
          <a:p>
            <a:pPr marL="0" indent="0" algn="just">
              <a:buNone/>
            </a:pPr>
            <a:r>
              <a:rPr lang="en-US" altLang="ko-KR" sz="1400" b="1" dirty="0" smtClean="0"/>
              <a:t>[ </a:t>
            </a:r>
            <a:r>
              <a:rPr lang="en-US" altLang="ko-KR" sz="1400" b="1" dirty="0"/>
              <a:t>VO </a:t>
            </a:r>
            <a:r>
              <a:rPr lang="ko-KR" altLang="en-US" sz="1400" b="1" dirty="0" smtClean="0"/>
              <a:t>작동 원리 </a:t>
            </a:r>
            <a:r>
              <a:rPr lang="en-US" altLang="ko-KR" sz="1400" b="1" dirty="0"/>
              <a:t>]</a:t>
            </a:r>
          </a:p>
          <a:p>
            <a:pPr algn="just"/>
            <a:r>
              <a:rPr lang="en-US" altLang="ko-KR" sz="1400" dirty="0" smtClean="0"/>
              <a:t>World Frame</a:t>
            </a:r>
            <a:r>
              <a:rPr lang="ko-KR" altLang="en-US" sz="1400" dirty="0" smtClean="0"/>
              <a:t>에서 존재하는 </a:t>
            </a:r>
            <a:r>
              <a:rPr lang="en-US" altLang="ko-KR" sz="1400" dirty="0" smtClean="0"/>
              <a:t>Landmark / Feature</a:t>
            </a:r>
            <a:r>
              <a:rPr lang="ko-KR" altLang="en-US" sz="1400" dirty="0" smtClean="0"/>
              <a:t>를 중심으로 카메라가 어떻게 이동했는지 파악함</a:t>
            </a:r>
            <a:r>
              <a:rPr lang="en-US" altLang="ko-KR" sz="1400" dirty="0" smtClean="0"/>
              <a:t>.</a:t>
            </a:r>
          </a:p>
          <a:p>
            <a:pPr algn="just"/>
            <a:r>
              <a:rPr lang="ko-KR" altLang="en-US" sz="1400" spc="-40" dirty="0" smtClean="0"/>
              <a:t>이 정보를 역으로 사용하여 이전 위치로부터 현재 위치에 도달하기 위해 어떻게 이동했는지 산출함</a:t>
            </a:r>
            <a:r>
              <a:rPr lang="en-US" altLang="ko-KR" sz="1400" spc="-40" dirty="0"/>
              <a:t>.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33542" y="2043853"/>
            <a:ext cx="2968795" cy="23421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42" y="4535914"/>
            <a:ext cx="2968795" cy="1836032"/>
          </a:xfrm>
          <a:prstGeom prst="rect">
            <a:avLst/>
          </a:prstGeom>
          <a:ln w="63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221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b="1" dirty="0" smtClean="0"/>
              <a:t>Classical Monocular VO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363304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</a:rPr>
              <a:t>[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Classical Monocular VO Pipeline ]</a:t>
            </a:r>
            <a:endParaRPr lang="en-US" altLang="ko-KR" sz="1600" b="1" dirty="0">
              <a:solidFill>
                <a:schemeClr val="tx1"/>
              </a:solidFill>
            </a:endParaRPr>
          </a:p>
          <a:p>
            <a:pPr marL="266700" indent="-266700" algn="just">
              <a:spcBef>
                <a:spcPts val="0"/>
              </a:spcBef>
              <a:buFont typeface="+mj-ea"/>
              <a:buAutoNum type="circleNumDbPlain"/>
            </a:pPr>
            <a:r>
              <a:rPr lang="en-US" altLang="ko-KR" sz="1200" spc="-50" dirty="0" smtClean="0">
                <a:solidFill>
                  <a:schemeClr val="tx1"/>
                </a:solidFill>
              </a:rPr>
              <a:t>Feature Extraction / Detection</a:t>
            </a:r>
          </a:p>
          <a:p>
            <a:pPr marL="450850" lvl="1" indent="-127000" algn="just"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ko-KR" altLang="en-US" sz="1000" spc="-50" dirty="0" smtClean="0">
                <a:solidFill>
                  <a:schemeClr val="tx1"/>
                </a:solidFill>
              </a:rPr>
              <a:t>연속된 이미지에서 이미지를 표현할 수 있는 핵심 정보인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Feature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를 추출함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/ ORB, SURF, SIFT, Harris 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등 다양한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Feature Extraction 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사용 가능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/ ORB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는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OpenCV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에서 기본적으로 사용 가능</a:t>
            </a:r>
            <a:endParaRPr lang="en-US" altLang="ko-KR" sz="1000" spc="-50" dirty="0" smtClean="0">
              <a:solidFill>
                <a:schemeClr val="tx1"/>
              </a:solidFill>
            </a:endParaRPr>
          </a:p>
          <a:p>
            <a:pPr marL="266700" indent="-266700" algn="just">
              <a:spcBef>
                <a:spcPts val="0"/>
              </a:spcBef>
              <a:buFont typeface="+mj-ea"/>
              <a:buAutoNum type="circleNumDbPlain"/>
              <a:tabLst>
                <a:tab pos="266700" algn="l"/>
              </a:tabLst>
            </a:pPr>
            <a:r>
              <a:rPr lang="en-US" altLang="ko-KR" sz="1200" spc="-50" dirty="0" smtClean="0">
                <a:solidFill>
                  <a:schemeClr val="tx1"/>
                </a:solidFill>
              </a:rPr>
              <a:t>Feature Tracking</a:t>
            </a:r>
          </a:p>
          <a:p>
            <a:pPr marL="539750" lvl="1" indent="-215900" algn="just"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ko-KR" altLang="en-US" sz="1000" spc="-50" dirty="0" smtClean="0">
                <a:solidFill>
                  <a:schemeClr val="tx1"/>
                </a:solidFill>
              </a:rPr>
              <a:t>연속된 이미지에서 지속적으로 나타나는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Feature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를 찾고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, 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추적함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/ Brute Force Matching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으로 모든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Feature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를 비교하여 추적하거나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Optical Flow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를 사용하여 손쉽게 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Feature 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추적할 수 있음</a:t>
            </a:r>
            <a:endParaRPr lang="en-US" altLang="ko-KR" sz="1000" spc="-50" dirty="0" smtClean="0">
              <a:solidFill>
                <a:schemeClr val="tx1"/>
              </a:solidFill>
            </a:endParaRPr>
          </a:p>
          <a:p>
            <a:pPr marL="266700" indent="-266700" algn="just">
              <a:spcBef>
                <a:spcPts val="0"/>
              </a:spcBef>
              <a:buFont typeface="+mj-ea"/>
              <a:buAutoNum type="circleNumDbPlain"/>
              <a:tabLst>
                <a:tab pos="266700" algn="l"/>
              </a:tabLst>
            </a:pPr>
            <a:r>
              <a:rPr lang="en-US" altLang="ko-KR" sz="1200" spc="-50" dirty="0" smtClean="0">
                <a:solidFill>
                  <a:schemeClr val="tx1"/>
                </a:solidFill>
              </a:rPr>
              <a:t>Motion Estimation</a:t>
            </a:r>
          </a:p>
          <a:p>
            <a:pPr marL="539750" lvl="1" indent="-215900" algn="just"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ko-KR" altLang="en-US" sz="1000" spc="-50" dirty="0" smtClean="0">
                <a:solidFill>
                  <a:schemeClr val="tx1"/>
                </a:solidFill>
              </a:rPr>
              <a:t>동일 </a:t>
            </a:r>
            <a:r>
              <a:rPr lang="en-US" altLang="ko-KR" sz="1000" spc="-50" dirty="0">
                <a:solidFill>
                  <a:schemeClr val="tx1"/>
                </a:solidFill>
              </a:rPr>
              <a:t>Feature </a:t>
            </a:r>
            <a:r>
              <a:rPr lang="en-US" altLang="ko-KR" sz="1000" spc="-50" dirty="0" err="1" smtClean="0">
                <a:solidFill>
                  <a:schemeClr val="tx1"/>
                </a:solidFill>
              </a:rPr>
              <a:t>Keypoint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 (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좌표</a:t>
            </a:r>
            <a:r>
              <a:rPr lang="en-US" altLang="ko-KR" sz="1000" spc="-50" dirty="0" smtClean="0">
                <a:solidFill>
                  <a:schemeClr val="tx1"/>
                </a:solidFill>
              </a:rPr>
              <a:t>)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에 </a:t>
            </a:r>
            <a:r>
              <a:rPr lang="ko-KR" altLang="en-US" sz="1000" spc="-50" dirty="0">
                <a:solidFill>
                  <a:schemeClr val="tx1"/>
                </a:solidFill>
              </a:rPr>
              <a:t>대한 </a:t>
            </a:r>
            <a:r>
              <a:rPr lang="en-US" altLang="ko-KR" sz="1000" spc="-50" dirty="0" err="1">
                <a:solidFill>
                  <a:schemeClr val="tx1"/>
                </a:solidFill>
              </a:rPr>
              <a:t>Epipolar</a:t>
            </a:r>
            <a:r>
              <a:rPr lang="en-US" altLang="ko-KR" sz="1000" spc="-50" dirty="0">
                <a:solidFill>
                  <a:schemeClr val="tx1"/>
                </a:solidFill>
              </a:rPr>
              <a:t> Geometry (Multi-view Geometry) </a:t>
            </a:r>
            <a:r>
              <a:rPr lang="ko-KR" altLang="en-US" sz="1000" spc="-50" dirty="0">
                <a:solidFill>
                  <a:schemeClr val="tx1"/>
                </a:solidFill>
              </a:rPr>
              <a:t>기법을 </a:t>
            </a:r>
            <a:r>
              <a:rPr lang="ko-KR" altLang="en-US" sz="1000" spc="-50" dirty="0" smtClean="0">
                <a:solidFill>
                  <a:schemeClr val="tx1"/>
                </a:solidFill>
              </a:rPr>
              <a:t>적용하여 </a:t>
            </a:r>
            <a:r>
              <a:rPr lang="ko-KR" altLang="en-US" sz="1000" spc="-50" dirty="0">
                <a:solidFill>
                  <a:schemeClr val="tx1"/>
                </a:solidFill>
              </a:rPr>
              <a:t>카메라의 </a:t>
            </a:r>
            <a:r>
              <a:rPr lang="en-US" altLang="ko-KR" sz="1000" dirty="0">
                <a:solidFill>
                  <a:schemeClr val="tx1"/>
                </a:solidFill>
              </a:rPr>
              <a:t>Rotation</a:t>
            </a:r>
            <a:r>
              <a:rPr lang="ko-KR" altLang="en-US" sz="1000" dirty="0">
                <a:solidFill>
                  <a:schemeClr val="tx1"/>
                </a:solidFill>
              </a:rPr>
              <a:t>과 </a:t>
            </a:r>
            <a:r>
              <a:rPr lang="en-US" altLang="ko-KR" sz="1000" dirty="0">
                <a:solidFill>
                  <a:schemeClr val="tx1"/>
                </a:solidFill>
              </a:rPr>
              <a:t>Translation</a:t>
            </a:r>
            <a:r>
              <a:rPr lang="ko-KR" altLang="en-US" sz="1000" dirty="0">
                <a:solidFill>
                  <a:schemeClr val="tx1"/>
                </a:solidFill>
              </a:rPr>
              <a:t>을 산출함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en-US" altLang="ko-KR" sz="1000" spc="-50" dirty="0" smtClean="0">
              <a:solidFill>
                <a:schemeClr val="tx1"/>
              </a:solidFill>
            </a:endParaRPr>
          </a:p>
          <a:p>
            <a:pPr marL="266700" indent="-266700" algn="just">
              <a:spcBef>
                <a:spcPts val="0"/>
              </a:spcBef>
              <a:buFont typeface="+mj-ea"/>
              <a:buAutoNum type="circleNumDbPlain"/>
              <a:tabLst>
                <a:tab pos="266700" algn="l"/>
              </a:tabLst>
            </a:pPr>
            <a:r>
              <a:rPr lang="en-US" altLang="ko-KR" sz="1200" spc="-50" dirty="0" smtClean="0">
                <a:solidFill>
                  <a:schemeClr val="tx1"/>
                </a:solidFill>
              </a:rPr>
              <a:t>Global Optimization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539750" lvl="1" indent="-215900" algn="just"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ko-KR" altLang="en-US" sz="1000" spc="-10" dirty="0">
                <a:solidFill>
                  <a:schemeClr val="tx1"/>
                </a:solidFill>
              </a:rPr>
              <a:t>연속된 카메라 이미지에서 동일 </a:t>
            </a:r>
            <a:r>
              <a:rPr lang="en-US" altLang="ko-KR" sz="1000" spc="-10" dirty="0">
                <a:solidFill>
                  <a:schemeClr val="tx1"/>
                </a:solidFill>
              </a:rPr>
              <a:t>Feature </a:t>
            </a:r>
            <a:r>
              <a:rPr lang="en-US" altLang="ko-KR" sz="1000" spc="-10" dirty="0" err="1">
                <a:solidFill>
                  <a:schemeClr val="tx1"/>
                </a:solidFill>
              </a:rPr>
              <a:t>Keypoint</a:t>
            </a:r>
            <a:r>
              <a:rPr lang="ko-KR" altLang="en-US" sz="1000" spc="-10" dirty="0">
                <a:solidFill>
                  <a:schemeClr val="tx1"/>
                </a:solidFill>
              </a:rPr>
              <a:t>에 대한 </a:t>
            </a:r>
            <a:r>
              <a:rPr lang="en-US" altLang="ko-KR" sz="1000" spc="-10" dirty="0">
                <a:solidFill>
                  <a:schemeClr val="tx1"/>
                </a:solidFill>
              </a:rPr>
              <a:t>Rotation</a:t>
            </a:r>
            <a:r>
              <a:rPr lang="ko-KR" altLang="en-US" sz="1000" spc="-10" dirty="0">
                <a:solidFill>
                  <a:schemeClr val="tx1"/>
                </a:solidFill>
              </a:rPr>
              <a:t>과 </a:t>
            </a:r>
            <a:r>
              <a:rPr lang="en-US" altLang="ko-KR" sz="1000" spc="-10" dirty="0">
                <a:solidFill>
                  <a:schemeClr val="tx1"/>
                </a:solidFill>
              </a:rPr>
              <a:t>Translation</a:t>
            </a:r>
            <a:r>
              <a:rPr lang="ko-KR" altLang="en-US" sz="1000" spc="-10" dirty="0">
                <a:solidFill>
                  <a:schemeClr val="tx1"/>
                </a:solidFill>
              </a:rPr>
              <a:t>에 대한 </a:t>
            </a:r>
            <a:r>
              <a:rPr lang="en-US" altLang="ko-KR" sz="1000" spc="-10" dirty="0">
                <a:solidFill>
                  <a:schemeClr val="tx1"/>
                </a:solidFill>
              </a:rPr>
              <a:t>Error</a:t>
            </a:r>
            <a:r>
              <a:rPr lang="ko-KR" altLang="en-US" sz="1000" spc="-10" dirty="0">
                <a:solidFill>
                  <a:schemeClr val="tx1"/>
                </a:solidFill>
              </a:rPr>
              <a:t>를 최소화하기 위해 </a:t>
            </a:r>
            <a:r>
              <a:rPr lang="en-US" altLang="ko-KR" sz="1000" spc="-10" dirty="0" err="1">
                <a:solidFill>
                  <a:schemeClr val="tx1"/>
                </a:solidFill>
              </a:rPr>
              <a:t>Reprojection</a:t>
            </a:r>
            <a:r>
              <a:rPr lang="en-US" altLang="ko-KR" sz="1000" spc="-10" dirty="0">
                <a:solidFill>
                  <a:schemeClr val="tx1"/>
                </a:solidFill>
              </a:rPr>
              <a:t> Error</a:t>
            </a:r>
            <a:r>
              <a:rPr lang="ko-KR" altLang="en-US" sz="1000" spc="-10" dirty="0">
                <a:solidFill>
                  <a:schemeClr val="tx1"/>
                </a:solidFill>
              </a:rPr>
              <a:t>을 </a:t>
            </a:r>
            <a:r>
              <a:rPr lang="ko-KR" altLang="en-US" sz="1000" dirty="0">
                <a:solidFill>
                  <a:schemeClr val="tx1"/>
                </a:solidFill>
              </a:rPr>
              <a:t>최소화하게 만드는 </a:t>
            </a:r>
            <a:r>
              <a:rPr lang="en-US" altLang="ko-KR" sz="1000" dirty="0">
                <a:solidFill>
                  <a:schemeClr val="tx1"/>
                </a:solidFill>
              </a:rPr>
              <a:t>Rotation</a:t>
            </a:r>
            <a:r>
              <a:rPr lang="ko-KR" altLang="en-US" sz="1000" dirty="0">
                <a:solidFill>
                  <a:schemeClr val="tx1"/>
                </a:solidFill>
              </a:rPr>
              <a:t>과 </a:t>
            </a:r>
            <a:r>
              <a:rPr lang="en-US" altLang="ko-KR" sz="1000" dirty="0">
                <a:solidFill>
                  <a:schemeClr val="tx1"/>
                </a:solidFill>
              </a:rPr>
              <a:t>Translation</a:t>
            </a:r>
            <a:r>
              <a:rPr lang="ko-KR" altLang="en-US" sz="1000" dirty="0">
                <a:solidFill>
                  <a:schemeClr val="tx1"/>
                </a:solidFill>
              </a:rPr>
              <a:t>을 </a:t>
            </a:r>
            <a:r>
              <a:rPr lang="en-US" altLang="ko-KR" sz="1000" dirty="0">
                <a:solidFill>
                  <a:schemeClr val="tx1"/>
                </a:solidFill>
              </a:rPr>
              <a:t>Bundle Adjustment</a:t>
            </a:r>
            <a:r>
              <a:rPr lang="ko-KR" altLang="en-US" sz="1000" dirty="0">
                <a:solidFill>
                  <a:schemeClr val="tx1"/>
                </a:solidFill>
              </a:rPr>
              <a:t>와 같은 비선형 최적화 기법을 사용함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pPr algn="just">
              <a:spcBef>
                <a:spcPts val="0"/>
              </a:spcBef>
              <a:buFont typeface="Wingdings" panose="05000000000000000000" pitchFamily="2" charset="2"/>
              <a:buChar char="§"/>
              <a:tabLst>
                <a:tab pos="266700" algn="l"/>
              </a:tabLst>
            </a:pPr>
            <a:endParaRPr lang="en-US" altLang="ko-KR" sz="1200" b="1" dirty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35320" y="4487158"/>
            <a:ext cx="10279522" cy="2100828"/>
            <a:chOff x="364803" y="4131388"/>
            <a:chExt cx="8496784" cy="1754899"/>
          </a:xfrm>
        </p:grpSpPr>
        <p:sp>
          <p:nvSpPr>
            <p:cNvPr id="14" name="직사각형 13"/>
            <p:cNvSpPr/>
            <p:nvPr/>
          </p:nvSpPr>
          <p:spPr>
            <a:xfrm>
              <a:off x="364803" y="4131388"/>
              <a:ext cx="8496784" cy="175489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364" y="4311623"/>
              <a:ext cx="5719631" cy="12534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875" y="4258576"/>
              <a:ext cx="2453928" cy="1533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620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Mathematical Expression of Image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9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8524228" y="2461917"/>
            <a:ext cx="2262835" cy="2152946"/>
          </a:xfrm>
          <a:prstGeom prst="rect">
            <a:avLst/>
          </a:prstGeom>
          <a:blipFill dpi="0" rotWithShape="1">
            <a:blip r:embed="rId3">
              <a:alphaModFix amt="3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ko-KR" b="1" dirty="0" smtClean="0"/>
              <a:t>Mathematical Expression of Image</a:t>
            </a:r>
            <a:endParaRPr lang="ko-KR" altLang="en-US" b="1" dirty="0"/>
          </a:p>
        </p:txBody>
      </p:sp>
      <p:sp>
        <p:nvSpPr>
          <p:cNvPr id="7" name="내용 개체 틀 2"/>
          <p:cNvSpPr>
            <a:spLocks noGrp="1"/>
          </p:cNvSpPr>
          <p:nvPr>
            <p:ph sz="half" idx="2"/>
          </p:nvPr>
        </p:nvSpPr>
        <p:spPr>
          <a:xfrm>
            <a:off x="469899" y="1984163"/>
            <a:ext cx="11140910" cy="4613487"/>
          </a:xfrm>
        </p:spPr>
        <p:txBody>
          <a:bodyPr anchor="t">
            <a:noAutofit/>
          </a:bodyPr>
          <a:lstStyle/>
          <a:p>
            <a:pPr marL="0" indent="0">
              <a:lnSpc>
                <a:spcPts val="1920"/>
              </a:lnSpc>
              <a:buNone/>
            </a:pPr>
            <a:r>
              <a:rPr lang="en-US" altLang="ko-KR" sz="1600" b="1" dirty="0" smtClean="0">
                <a:solidFill>
                  <a:schemeClr val="tx1"/>
                </a:solidFill>
              </a:rPr>
              <a:t>[ Mathematical Expression of Image ]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이미지를 어떻게 수학 공식으로 표현하는가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?</a:t>
            </a: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X 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이미지의 가로 좌표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Y :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이미지의 세로 좌표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I(x, y) : x, y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좌표값에서의 이미지의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Pixel Intensity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값 </a:t>
            </a:r>
            <a:r>
              <a:rPr lang="en-US" altLang="ko-KR" sz="1400" b="1" dirty="0">
                <a:solidFill>
                  <a:schemeClr val="tx1"/>
                </a:solidFill>
              </a:rPr>
              <a:t>•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Grayscale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값 </a:t>
            </a:r>
            <a:r>
              <a:rPr lang="en-US" altLang="ko-KR" sz="1400" b="1" dirty="0">
                <a:solidFill>
                  <a:schemeClr val="tx1"/>
                </a:solidFill>
              </a:rPr>
              <a:t>•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400" b="1" dirty="0" err="1" smtClean="0">
                <a:solidFill>
                  <a:schemeClr val="tx1"/>
                </a:solidFill>
              </a:rPr>
              <a:t>명암값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I</a:t>
            </a:r>
            <a:r>
              <a:rPr lang="en-US" altLang="ko-KR" sz="1400" b="1" baseline="-25000" dirty="0" smtClean="0">
                <a:solidFill>
                  <a:schemeClr val="tx1"/>
                </a:solidFill>
              </a:rPr>
              <a:t>R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(x, y) : RGB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이미지에서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R Channel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x, y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좌표의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Pixel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값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I</a:t>
            </a:r>
            <a:r>
              <a:rPr lang="en-US" altLang="ko-KR" sz="1400" b="1" baseline="-25000" dirty="0">
                <a:solidFill>
                  <a:schemeClr val="tx1"/>
                </a:solidFill>
              </a:rPr>
              <a:t>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(x, y) : RGB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이미지에서 </a:t>
            </a:r>
            <a:r>
              <a:rPr lang="en-US" altLang="ko-KR" sz="1400" b="1" dirty="0">
                <a:solidFill>
                  <a:schemeClr val="tx1"/>
                </a:solidFill>
              </a:rPr>
              <a:t>G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 Channel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에서의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x, y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좌표의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Pixel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값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lvl="1">
              <a:lnSpc>
                <a:spcPts val="1920"/>
              </a:lnSpc>
              <a:buFont typeface="Wingdings" panose="05000000000000000000" pitchFamily="2" charset="2"/>
              <a:buChar char="Ø"/>
            </a:pPr>
            <a:r>
              <a:rPr lang="en-US" altLang="ko-KR" sz="1400" b="1" dirty="0" smtClean="0">
                <a:solidFill>
                  <a:schemeClr val="tx1"/>
                </a:solidFill>
              </a:rPr>
              <a:t>I</a:t>
            </a:r>
            <a:r>
              <a:rPr lang="en-US" altLang="ko-KR" sz="1400" b="1" baseline="-25000" dirty="0" smtClean="0">
                <a:solidFill>
                  <a:schemeClr val="tx1"/>
                </a:solidFill>
              </a:rPr>
              <a:t>B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(x</a:t>
            </a:r>
            <a:r>
              <a:rPr lang="en-US" altLang="ko-KR" sz="1400" b="1" dirty="0">
                <a:solidFill>
                  <a:schemeClr val="tx1"/>
                </a:solidFill>
              </a:rPr>
              <a:t>, y) : RGB </a:t>
            </a:r>
            <a:r>
              <a:rPr lang="ko-KR" altLang="en-US" sz="1400" b="1" dirty="0">
                <a:solidFill>
                  <a:schemeClr val="tx1"/>
                </a:solidFill>
              </a:rPr>
              <a:t>이미지에서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B </a:t>
            </a:r>
            <a:r>
              <a:rPr lang="en-US" altLang="ko-KR" sz="1400" b="1" dirty="0">
                <a:solidFill>
                  <a:schemeClr val="tx1"/>
                </a:solidFill>
              </a:rPr>
              <a:t>Channel</a:t>
            </a:r>
            <a:r>
              <a:rPr lang="ko-KR" altLang="en-US" sz="1400" b="1" dirty="0">
                <a:solidFill>
                  <a:schemeClr val="tx1"/>
                </a:solidFill>
              </a:rPr>
              <a:t>에서의 </a:t>
            </a:r>
            <a:r>
              <a:rPr lang="en-US" altLang="ko-KR" sz="1400" b="1" dirty="0">
                <a:solidFill>
                  <a:schemeClr val="tx1"/>
                </a:solidFill>
              </a:rPr>
              <a:t>x, y </a:t>
            </a:r>
            <a:r>
              <a:rPr lang="ko-KR" altLang="en-US" sz="1400" b="1" dirty="0">
                <a:solidFill>
                  <a:schemeClr val="tx1"/>
                </a:solidFill>
              </a:rPr>
              <a:t>좌표의 </a:t>
            </a:r>
            <a:r>
              <a:rPr lang="en-US" altLang="ko-KR" sz="1400" b="1" dirty="0">
                <a:solidFill>
                  <a:schemeClr val="tx1"/>
                </a:solidFill>
              </a:rPr>
              <a:t>Pixel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값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ko-KR" altLang="en-US" sz="1600" b="1" dirty="0" smtClean="0">
                <a:solidFill>
                  <a:schemeClr val="tx1"/>
                </a:solidFill>
              </a:rPr>
              <a:t>이미지는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각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좌표별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Pixel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값의 모음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행렬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/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함수로 표현될 수 있음</a:t>
            </a:r>
            <a:endParaRPr lang="en-US" altLang="ko-KR" sz="1600" b="1" dirty="0" smtClean="0">
              <a:solidFill>
                <a:schemeClr val="tx1"/>
              </a:solidFill>
            </a:endParaRP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600" b="1" dirty="0" smtClean="0">
                <a:solidFill>
                  <a:schemeClr val="tx1"/>
                </a:solidFill>
              </a:rPr>
              <a:t>Channel, Width, Height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로 이미지 행렬의 크기 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• Shape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이 결정됨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 smtClean="0">
                <a:solidFill>
                  <a:schemeClr val="tx1"/>
                </a:solidFill>
              </a:rPr>
              <a:t>라이브러리에 따라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Channel First 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또는 </a:t>
            </a:r>
            <a:r>
              <a:rPr lang="en-US" altLang="ko-KR" sz="1400" b="1" dirty="0" smtClean="0">
                <a:solidFill>
                  <a:schemeClr val="tx1"/>
                </a:solidFill>
              </a:rPr>
              <a:t>Channel Last</a:t>
            </a:r>
            <a:r>
              <a:rPr lang="ko-KR" altLang="en-US" sz="1400" b="1" dirty="0" smtClean="0">
                <a:solidFill>
                  <a:schemeClr val="tx1"/>
                </a:solidFill>
              </a:rPr>
              <a:t>로 이미지 행렬을 표현함</a:t>
            </a:r>
            <a:endParaRPr lang="en-US" altLang="ko-KR" sz="1400" b="1" dirty="0" smtClean="0">
              <a:solidFill>
                <a:schemeClr val="tx1"/>
              </a:solidFill>
            </a:endParaRPr>
          </a:p>
          <a:p>
            <a:pPr marL="501800" lvl="1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</a:rPr>
              <a:t>e</a:t>
            </a:r>
            <a:r>
              <a:rPr lang="en-US" altLang="ko-KR" sz="1400" dirty="0" smtClean="0">
                <a:solidFill>
                  <a:schemeClr val="tx1"/>
                </a:solidFill>
              </a:rPr>
              <a:t>x : RGB 3 Channel </a:t>
            </a:r>
            <a:r>
              <a:rPr lang="ko-KR" altLang="en-US" sz="1400" dirty="0" smtClean="0">
                <a:solidFill>
                  <a:schemeClr val="tx1"/>
                </a:solidFill>
              </a:rPr>
              <a:t>가로 </a:t>
            </a:r>
            <a:r>
              <a:rPr lang="en-US" altLang="ko-KR" sz="1400" dirty="0" smtClean="0">
                <a:solidFill>
                  <a:schemeClr val="tx1"/>
                </a:solidFill>
              </a:rPr>
              <a:t>224, </a:t>
            </a:r>
            <a:r>
              <a:rPr lang="ko-KR" altLang="en-US" sz="1400" dirty="0" smtClean="0">
                <a:solidFill>
                  <a:schemeClr val="tx1"/>
                </a:solidFill>
              </a:rPr>
              <a:t>세로 </a:t>
            </a:r>
            <a:r>
              <a:rPr lang="en-US" altLang="ko-KR" sz="1400" dirty="0" smtClean="0">
                <a:solidFill>
                  <a:schemeClr val="tx1"/>
                </a:solidFill>
              </a:rPr>
              <a:t>224 Channel First </a:t>
            </a:r>
            <a:r>
              <a:rPr lang="ko-KR" altLang="en-US" sz="1400" dirty="0" smtClean="0">
                <a:solidFill>
                  <a:schemeClr val="tx1"/>
                </a:solidFill>
              </a:rPr>
              <a:t>이미지 </a:t>
            </a:r>
            <a:r>
              <a:rPr lang="en-US" altLang="ko-KR" sz="1400" dirty="0" smtClean="0">
                <a:solidFill>
                  <a:schemeClr val="tx1"/>
                </a:solidFill>
              </a:rPr>
              <a:t>Shape : (3, 224, 224)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marL="501800" lvl="1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/>
                </a:solidFill>
              </a:rPr>
              <a:t>ex </a:t>
            </a:r>
            <a:r>
              <a:rPr lang="en-US" altLang="ko-KR" sz="1400" dirty="0">
                <a:solidFill>
                  <a:schemeClr val="tx1"/>
                </a:solidFill>
              </a:rPr>
              <a:t>: </a:t>
            </a:r>
            <a:r>
              <a:rPr lang="en-US" altLang="ko-KR" sz="1400" dirty="0" smtClean="0">
                <a:solidFill>
                  <a:schemeClr val="tx1"/>
                </a:solidFill>
              </a:rPr>
              <a:t>Grayscale </a:t>
            </a:r>
            <a:r>
              <a:rPr lang="ko-KR" altLang="en-US" sz="1400" dirty="0" smtClean="0">
                <a:solidFill>
                  <a:schemeClr val="tx1"/>
                </a:solidFill>
              </a:rPr>
              <a:t>가로 </a:t>
            </a:r>
            <a:r>
              <a:rPr lang="en-US" altLang="ko-KR" sz="1400" dirty="0" smtClean="0">
                <a:solidFill>
                  <a:schemeClr val="tx1"/>
                </a:solidFill>
              </a:rPr>
              <a:t>120, </a:t>
            </a:r>
            <a:r>
              <a:rPr lang="ko-KR" altLang="en-US" sz="1400" dirty="0">
                <a:solidFill>
                  <a:schemeClr val="tx1"/>
                </a:solidFill>
              </a:rPr>
              <a:t>세로 </a:t>
            </a:r>
            <a:r>
              <a:rPr lang="en-US" altLang="ko-KR" sz="1400" dirty="0" smtClean="0">
                <a:solidFill>
                  <a:schemeClr val="tx1"/>
                </a:solidFill>
              </a:rPr>
              <a:t>130 </a:t>
            </a:r>
            <a:r>
              <a:rPr lang="en-US" altLang="ko-KR" sz="1400" dirty="0">
                <a:solidFill>
                  <a:schemeClr val="tx1"/>
                </a:solidFill>
              </a:rPr>
              <a:t>Channel </a:t>
            </a:r>
            <a:r>
              <a:rPr lang="en-US" altLang="ko-KR" sz="1400" dirty="0" smtClean="0">
                <a:solidFill>
                  <a:schemeClr val="tx1"/>
                </a:solidFill>
              </a:rPr>
              <a:t>Last </a:t>
            </a:r>
            <a:r>
              <a:rPr lang="ko-KR" altLang="en-US" sz="1400" dirty="0">
                <a:solidFill>
                  <a:schemeClr val="tx1"/>
                </a:solidFill>
              </a:rPr>
              <a:t>이미지 </a:t>
            </a:r>
            <a:r>
              <a:rPr lang="en-US" altLang="ko-KR" sz="1400" dirty="0">
                <a:solidFill>
                  <a:schemeClr val="tx1"/>
                </a:solidFill>
              </a:rPr>
              <a:t>Shape : </a:t>
            </a:r>
            <a:r>
              <a:rPr lang="en-US" altLang="ko-KR" sz="1400" dirty="0" smtClean="0">
                <a:solidFill>
                  <a:schemeClr val="tx1"/>
                </a:solidFill>
              </a:rPr>
              <a:t>(120, 130, 1)</a:t>
            </a:r>
          </a:p>
          <a:p>
            <a:pPr marL="177800" indent="-177800">
              <a:lnSpc>
                <a:spcPts val="1920"/>
              </a:lnSpc>
              <a:buFont typeface="Wingdings" panose="05000000000000000000" pitchFamily="2" charset="2"/>
              <a:buChar char="§"/>
            </a:pPr>
            <a:endParaRPr lang="en-US" altLang="ko-KR" sz="1600" b="1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8522656" y="2445829"/>
            <a:ext cx="276983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rot="5400000">
            <a:off x="7282228" y="3687830"/>
            <a:ext cx="2484000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1292489" y="2261163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9977" y="465189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081932" y="2060410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(0, 0)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144125" y="3575050"/>
            <a:ext cx="120650" cy="127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10207625" y="2445829"/>
            <a:ext cx="0" cy="112922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5400000">
            <a:off x="9320671" y="2853439"/>
            <a:ext cx="0" cy="1584000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049600" y="210255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x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98977" y="344531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y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264775" y="3609234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I(x, y)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302011" y="5074125"/>
                <a:ext cx="3491725" cy="1014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I =</a:t>
                </a:r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sz="10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0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𝑰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(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𝟎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, 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𝟎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𝑰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(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𝑾𝒊𝒅𝒕𝒉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𝟏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, 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𝟎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𝑰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(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𝟎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, 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𝑯𝒆𝒊𝒈𝒉𝒕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𝟏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𝑰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(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𝑾𝒊𝒅𝒕𝒉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𝟏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, 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𝑯𝒆𝒊𝒈𝒉𝒕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−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𝟏</m:t>
                              </m:r>
                              <m:r>
                                <a:rPr lang="en-US" altLang="ko-KR" sz="1000" b="1" i="1" smtClean="0">
                                  <a:latin typeface="Cambria Math" panose="02040503050406030204" pitchFamily="18" charset="0"/>
                                  <a:ea typeface="맑은 고딕" panose="020B0503020000020004" pitchFamily="50" charset="-127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endParaRPr lang="en-US" altLang="ko-KR" sz="12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=</a:t>
                </a:r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𝒚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𝟎</m:t>
                        </m:r>
                      </m:sub>
                      <m:sup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𝒚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=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𝑯𝒆𝒊𝒈𝒉𝒕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−</m:t>
                        </m:r>
                        <m:r>
                          <a:rPr lang="en-US" altLang="ko-KR" sz="1400" b="1" i="1" smtClean="0">
                            <a:latin typeface="Cambria Math" panose="02040503050406030204" pitchFamily="18" charset="0"/>
                            <a:ea typeface="맑은 고딕" panose="020B0503020000020004" pitchFamily="50" charset="-127"/>
                          </a:rPr>
                          <m:t>𝟏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𝒙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=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𝟎</m:t>
                            </m:r>
                          </m:sub>
                          <m:sup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𝒙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=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𝑾𝒊𝒅𝒕𝒉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−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𝟏</m:t>
                            </m:r>
                          </m:sup>
                          <m:e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𝑰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(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𝒙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, 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𝒚</m:t>
                            </m:r>
                            <m:r>
                              <a:rPr lang="en-US" altLang="ko-KR" sz="1400" b="1" i="1" smtClean="0">
                                <a:latin typeface="Cambria Math" panose="02040503050406030204" pitchFamily="18" charset="0"/>
                                <a:ea typeface="맑은 고딕" panose="020B0503020000020004" pitchFamily="50" charset="-127"/>
                              </a:rPr>
                              <m:t>)</m:t>
                            </m:r>
                          </m:e>
                        </m:nary>
                      </m:e>
                    </m:nary>
                  </m:oMath>
                </a14:m>
                <a:endPara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011" y="5074125"/>
                <a:ext cx="3491725" cy="1014573"/>
              </a:xfrm>
              <a:prstGeom prst="rect">
                <a:avLst/>
              </a:prstGeom>
              <a:blipFill>
                <a:blip r:embed="rId4"/>
                <a:stretch>
                  <a:fillRect l="-1571" b="-44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10485990" y="2179656"/>
            <a:ext cx="5934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Width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926693" y="4442401"/>
            <a:ext cx="6367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Height</a:t>
            </a:r>
            <a:endParaRPr lang="ko-KR" altLang="en-US" sz="11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810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581192" y="5262296"/>
            <a:ext cx="11159464" cy="68951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4000" b="1" spc="-30" dirty="0" smtClean="0">
                <a:solidFill>
                  <a:schemeClr val="bg1"/>
                </a:solidFill>
              </a:rPr>
              <a:t>Feature Extraction &amp; Tracking</a:t>
            </a:r>
            <a:endParaRPr lang="ko-KR" altLang="en-US" sz="4000" b="1" spc="-30" dirty="0">
              <a:solidFill>
                <a:schemeClr val="bg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33162"/>
          <a:stretch/>
        </p:blipFill>
        <p:spPr>
          <a:xfrm>
            <a:off x="20" y="975"/>
            <a:ext cx="12191980" cy="458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분할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71af3243-3dd4-4a8d-8c0d-dd76da1f02a5"/>
    <ds:schemaRef ds:uri="http://schemas.openxmlformats.org/package/2006/metadata/core-properties"/>
    <ds:schemaRef ds:uri="16c05727-aa75-4e4a-9b5f-8a80a116589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기술 분할 디자인</Template>
  <TotalTime>0</TotalTime>
  <Words>5395</Words>
  <Application>Microsoft Office PowerPoint</Application>
  <PresentationFormat>와이드스크린</PresentationFormat>
  <Paragraphs>659</Paragraphs>
  <Slides>49</Slides>
  <Notes>48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Malgun Gothic</vt:lpstr>
      <vt:lpstr>Malgun Gothic</vt:lpstr>
      <vt:lpstr>휴먼매직체</vt:lpstr>
      <vt:lpstr>Cambria Math</vt:lpstr>
      <vt:lpstr>Gill Sans MT</vt:lpstr>
      <vt:lpstr>Wingdings</vt:lpstr>
      <vt:lpstr>Wingdings 2</vt:lpstr>
      <vt:lpstr>분할</vt:lpstr>
      <vt:lpstr>ViT-LSTM : Classical VO Intro</vt:lpstr>
      <vt:lpstr>목      차</vt:lpstr>
      <vt:lpstr>PowerPoint 프레젠테이션</vt:lpstr>
      <vt:lpstr>Classical Monocular Visual Odometry</vt:lpstr>
      <vt:lpstr>Classical Monocular VO</vt:lpstr>
      <vt:lpstr>Classical Monocular VO</vt:lpstr>
      <vt:lpstr>Mathematical Expression of Image</vt:lpstr>
      <vt:lpstr>Mathematical Expression of Image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Feature Extraction &amp; Tracking</vt:lpstr>
      <vt:lpstr>Epipolar Geometry</vt:lpstr>
      <vt:lpstr>Epipolar Geometry</vt:lpstr>
      <vt:lpstr>Epipolar Geometry</vt:lpstr>
      <vt:lpstr>Epipolar Geometry</vt:lpstr>
      <vt:lpstr>Scale Estimation</vt:lpstr>
      <vt:lpstr>Scale Estimation</vt:lpstr>
      <vt:lpstr>Scale Estimation</vt:lpstr>
      <vt:lpstr>Scale Estimation</vt:lpstr>
      <vt:lpstr>Scale Estimation</vt:lpstr>
      <vt:lpstr>Scale Estimation</vt:lpstr>
      <vt:lpstr>Scale Estimation</vt:lpstr>
      <vt:lpstr>Scale Estimation</vt:lpstr>
      <vt:lpstr>Scale Estimation</vt:lpstr>
      <vt:lpstr>Scale Estimation</vt:lpstr>
      <vt:lpstr>Scale Estimation</vt:lpstr>
      <vt:lpstr>Classical Monocular VO Pipeline</vt:lpstr>
      <vt:lpstr>Classical Monocular VO Pipeline</vt:lpstr>
      <vt:lpstr>Classical Monocular VO Pipeline</vt:lpstr>
      <vt:lpstr>Classical Monocular VO Pipeline</vt:lpstr>
      <vt:lpstr>Classical Monocular VO Pipeline</vt:lpstr>
      <vt:lpstr>Classical Monocular VO Pipeline</vt:lpstr>
      <vt:lpstr>다음주 주제 / 이번주 과제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2021-07-26T11:52:46Z</dcterms:created>
  <dcterms:modified xsi:type="dcterms:W3CDTF">2021-12-22T23:44:57Z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